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479" r:id="rId4"/>
    <p:sldId id="335" r:id="rId5"/>
    <p:sldId id="265" r:id="rId6"/>
    <p:sldId id="385" r:id="rId7"/>
    <p:sldId id="470" r:id="rId8"/>
    <p:sldId id="410" r:id="rId9"/>
    <p:sldId id="471" r:id="rId10"/>
    <p:sldId id="383" r:id="rId11"/>
    <p:sldId id="472" r:id="rId12"/>
    <p:sldId id="473" r:id="rId13"/>
    <p:sldId id="428" r:id="rId14"/>
    <p:sldId id="282" r:id="rId15"/>
    <p:sldId id="412" r:id="rId16"/>
    <p:sldId id="413" r:id="rId17"/>
    <p:sldId id="474" r:id="rId18"/>
    <p:sldId id="415" r:id="rId19"/>
    <p:sldId id="417" r:id="rId20"/>
    <p:sldId id="414" r:id="rId21"/>
    <p:sldId id="476" r:id="rId22"/>
    <p:sldId id="477" r:id="rId23"/>
    <p:sldId id="4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1166" y="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20-11-2022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077719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nl-NL"/>
              <a:t>Klik om stijl te bewerken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20-11-2022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64811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20-11-2022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51116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20-11-2022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6560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20-11-2022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3146462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nl-NL"/>
              <a:t>Klik om stijl te bewerken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0D8F9AC2-9CEA-47CA-8208-443B285862EC}" type="datetimeFigureOut">
              <a:rPr lang="nl-NL" smtClean="0"/>
              <a:t>20-11-2022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858232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nl-NL"/>
              <a:t>Klik om stijl te bewerken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0D8F9AC2-9CEA-47CA-8208-443B285862EC}" type="datetimeFigureOut">
              <a:rPr lang="nl-NL" smtClean="0"/>
              <a:t>20-11-2022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3927659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20-11-2022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81535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20-11-2022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85382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20-11-2022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84403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nl-NL"/>
              <a:t>Klik om stijl te bewerken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8F9AC2-9CEA-47CA-8208-443B285862EC}" type="datetimeFigureOut">
              <a:rPr lang="nl-NL" smtClean="0"/>
              <a:t>20-11-2022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72570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nl-NL"/>
              <a:t>Klik om stijl te bewerken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D8F9AC2-9CEA-47CA-8208-443B285862EC}" type="datetimeFigureOut">
              <a:rPr lang="nl-NL" smtClean="0"/>
              <a:t>20-11-2022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361184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913795" y="2912232"/>
            <a:ext cx="5107208" cy="28789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912232"/>
            <a:ext cx="5095357" cy="28789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D8F9AC2-9CEA-47CA-8208-443B285862EC}" type="datetimeFigureOut">
              <a:rPr lang="nl-NL" smtClean="0"/>
              <a:t>20-11-2022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26897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D8F9AC2-9CEA-47CA-8208-443B285862EC}" type="datetimeFigureOut">
              <a:rPr lang="nl-NL" smtClean="0"/>
              <a:t>20-11-2022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76727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F9AC2-9CEA-47CA-8208-443B285862EC}" type="datetimeFigureOut">
              <a:rPr lang="nl-NL" smtClean="0"/>
              <a:t>20-11-2022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60732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nl-NL"/>
              <a:t>Klik om stijl te bewerken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20-11-2022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94816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20-11-2022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01584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D8F9AC2-9CEA-47CA-8208-443B285862EC}" type="datetimeFigureOut">
              <a:rPr lang="nl-NL" smtClean="0"/>
              <a:t>20-11-2022</a:t>
            </a:fld>
            <a:endParaRPr lang="nl-NL"/>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4FB2019-DC2B-4018-9F62-B1A17962870B}" type="slidenum">
              <a:rPr lang="nl-NL" smtClean="0"/>
              <a:t>‹nr.›</a:t>
            </a:fld>
            <a:endParaRPr lang="nl-NL"/>
          </a:p>
        </p:txBody>
      </p:sp>
    </p:spTree>
    <p:extLst>
      <p:ext uri="{BB962C8B-B14F-4D97-AF65-F5344CB8AC3E}">
        <p14:creationId xmlns:p14="http://schemas.microsoft.com/office/powerpoint/2010/main" val="232140674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era, in &amp;#39;The Barbarians&amp;#39; spreken de Romeinen Latijn | Trouw">
            <a:extLst>
              <a:ext uri="{FF2B5EF4-FFF2-40B4-BE49-F238E27FC236}">
                <a16:creationId xmlns:a16="http://schemas.microsoft.com/office/drawing/2014/main" id="{3DFDDF9F-1128-4FC5-845C-43A0B8D03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00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C43131F-FA25-49AE-90B0-6B7B5492A715}"/>
              </a:ext>
            </a:extLst>
          </p:cNvPr>
          <p:cNvSpPr>
            <a:spLocks noGrp="1"/>
          </p:cNvSpPr>
          <p:nvPr>
            <p:ph type="ctrTitle"/>
          </p:nvPr>
        </p:nvSpPr>
        <p:spPr>
          <a:xfrm>
            <a:off x="1719094" y="3166750"/>
            <a:ext cx="9001462" cy="2387600"/>
          </a:xfrm>
        </p:spPr>
        <p:txBody>
          <a:bodyPr>
            <a:noAutofit/>
          </a:bodyPr>
          <a:lstStyle/>
          <a:p>
            <a:r>
              <a:rPr lang="nl-NL" sz="6000" dirty="0">
                <a:highlight>
                  <a:srgbClr val="800000"/>
                </a:highlight>
              </a:rPr>
              <a:t>Hoofdstuk 3</a:t>
            </a:r>
            <a:br>
              <a:rPr lang="nl-NL" sz="6000" dirty="0">
                <a:highlight>
                  <a:srgbClr val="800000"/>
                </a:highlight>
              </a:rPr>
            </a:br>
            <a:r>
              <a:rPr lang="nl-NL" sz="6000" dirty="0">
                <a:highlight>
                  <a:srgbClr val="800000"/>
                </a:highlight>
              </a:rPr>
              <a:t>De romeinen</a:t>
            </a:r>
            <a:br>
              <a:rPr lang="nl-NL" dirty="0">
                <a:highlight>
                  <a:srgbClr val="800000"/>
                </a:highlight>
              </a:rPr>
            </a:br>
            <a:br>
              <a:rPr lang="nl-NL" dirty="0">
                <a:highlight>
                  <a:srgbClr val="800000"/>
                </a:highlight>
              </a:rPr>
            </a:br>
            <a:br>
              <a:rPr lang="nl-NL" dirty="0">
                <a:highlight>
                  <a:srgbClr val="800000"/>
                </a:highlight>
              </a:rPr>
            </a:br>
            <a:r>
              <a:rPr lang="nl-NL" sz="7200" dirty="0">
                <a:highlight>
                  <a:srgbClr val="800000"/>
                </a:highlight>
              </a:rPr>
              <a:t>havo/vwo 1</a:t>
            </a:r>
            <a:endParaRPr lang="nl-NL" dirty="0">
              <a:highlight>
                <a:srgbClr val="800000"/>
              </a:highlight>
            </a:endParaRPr>
          </a:p>
        </p:txBody>
      </p:sp>
    </p:spTree>
    <p:extLst>
      <p:ext uri="{BB962C8B-B14F-4D97-AF65-F5344CB8AC3E}">
        <p14:creationId xmlns:p14="http://schemas.microsoft.com/office/powerpoint/2010/main" val="348925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lucht, buiten, gras, gebouw&#10;&#10;Automatisch gegenereerde beschrijving">
            <a:extLst>
              <a:ext uri="{FF2B5EF4-FFF2-40B4-BE49-F238E27FC236}">
                <a16:creationId xmlns:a16="http://schemas.microsoft.com/office/drawing/2014/main" id="{C898BD0B-6C12-49A4-AD7A-67AD42A8F4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02" y="-1446690"/>
            <a:ext cx="12192000" cy="9144000"/>
          </a:xfrm>
        </p:spPr>
      </p:pic>
      <p:sp>
        <p:nvSpPr>
          <p:cNvPr id="2" name="Titel 1">
            <a:extLst>
              <a:ext uri="{FF2B5EF4-FFF2-40B4-BE49-F238E27FC236}">
                <a16:creationId xmlns:a16="http://schemas.microsoft.com/office/drawing/2014/main" id="{7BB2B863-6CED-49CA-8EBD-A191EF083C10}"/>
              </a:ext>
            </a:extLst>
          </p:cNvPr>
          <p:cNvSpPr>
            <a:spLocks noGrp="1"/>
          </p:cNvSpPr>
          <p:nvPr>
            <p:ph type="title"/>
          </p:nvPr>
        </p:nvSpPr>
        <p:spPr>
          <a:xfrm>
            <a:off x="559170" y="3002479"/>
            <a:ext cx="10541000" cy="2890837"/>
          </a:xfrm>
        </p:spPr>
        <p:txBody>
          <a:bodyPr vert="horz" lIns="91440" tIns="45720" rIns="91440" bIns="45720" rtlCol="0" anchor="b">
            <a:normAutofit fontScale="90000"/>
          </a:bodyPr>
          <a:lstStyle/>
          <a:p>
            <a:r>
              <a:rPr lang="en-US" sz="7200" dirty="0">
                <a:highlight>
                  <a:srgbClr val="800000"/>
                </a:highlight>
              </a:rPr>
              <a:t>Les 1.</a:t>
            </a:r>
            <a:br>
              <a:rPr lang="en-US" sz="7200" dirty="0">
                <a:highlight>
                  <a:srgbClr val="800000"/>
                </a:highlight>
              </a:rPr>
            </a:br>
            <a:r>
              <a:rPr lang="en-US" sz="7200" dirty="0">
                <a:highlight>
                  <a:srgbClr val="800000"/>
                </a:highlight>
              </a:rPr>
              <a:t>Van </a:t>
            </a:r>
            <a:r>
              <a:rPr lang="en-US" sz="7200" dirty="0" err="1">
                <a:highlight>
                  <a:srgbClr val="800000"/>
                </a:highlight>
              </a:rPr>
              <a:t>stadstaat</a:t>
            </a:r>
            <a:r>
              <a:rPr lang="en-US" sz="7200" dirty="0">
                <a:highlight>
                  <a:srgbClr val="800000"/>
                </a:highlight>
              </a:rPr>
              <a:t> tot </a:t>
            </a:r>
            <a:r>
              <a:rPr lang="en-US" sz="7200" dirty="0" err="1">
                <a:highlight>
                  <a:srgbClr val="800000"/>
                </a:highlight>
              </a:rPr>
              <a:t>wereldrijk</a:t>
            </a:r>
            <a:endParaRPr lang="en-US" sz="7200" i="1" dirty="0">
              <a:highlight>
                <a:srgbClr val="800000"/>
              </a:highlight>
            </a:endParaRPr>
          </a:p>
        </p:txBody>
      </p:sp>
      <p:pic>
        <p:nvPicPr>
          <p:cNvPr id="6" name="Picture 4" descr="Tijdvak 2 - hv123 - Lesmateriaal - Wikiwijs">
            <a:extLst>
              <a:ext uri="{FF2B5EF4-FFF2-40B4-BE49-F238E27FC236}">
                <a16:creationId xmlns:a16="http://schemas.microsoft.com/office/drawing/2014/main" id="{00FDDEE8-A0DE-4C38-B46A-C742AEACF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2" y="152964"/>
            <a:ext cx="1045521" cy="104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21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95704-017C-43B8-BBAC-62385048DFDB}"/>
              </a:ext>
            </a:extLst>
          </p:cNvPr>
          <p:cNvSpPr>
            <a:spLocks noGrp="1"/>
          </p:cNvSpPr>
          <p:nvPr>
            <p:ph type="title"/>
          </p:nvPr>
        </p:nvSpPr>
        <p:spPr>
          <a:xfrm>
            <a:off x="842774" y="85818"/>
            <a:ext cx="10353761" cy="1326321"/>
          </a:xfrm>
        </p:spPr>
        <p:txBody>
          <a:bodyPr>
            <a:normAutofit/>
          </a:bodyPr>
          <a:lstStyle/>
          <a:p>
            <a:r>
              <a:rPr lang="nl-NL" sz="4800" dirty="0">
                <a:highlight>
                  <a:srgbClr val="800000"/>
                </a:highlight>
              </a:rPr>
              <a:t>Stichting van Rome</a:t>
            </a:r>
          </a:p>
        </p:txBody>
      </p:sp>
      <p:sp>
        <p:nvSpPr>
          <p:cNvPr id="3" name="Tijdelijke aanduiding voor inhoud 2">
            <a:extLst>
              <a:ext uri="{FF2B5EF4-FFF2-40B4-BE49-F238E27FC236}">
                <a16:creationId xmlns:a16="http://schemas.microsoft.com/office/drawing/2014/main" id="{BE4BF576-63BC-4C43-9CFF-44320D9BE81D}"/>
              </a:ext>
            </a:extLst>
          </p:cNvPr>
          <p:cNvSpPr>
            <a:spLocks noGrp="1"/>
          </p:cNvSpPr>
          <p:nvPr>
            <p:ph idx="1"/>
          </p:nvPr>
        </p:nvSpPr>
        <p:spPr>
          <a:xfrm>
            <a:off x="4785063" y="1305017"/>
            <a:ext cx="6960094" cy="5370991"/>
          </a:xfrm>
        </p:spPr>
        <p:txBody>
          <a:bodyPr/>
          <a:lstStyle/>
          <a:p>
            <a:r>
              <a:rPr lang="nl-NL" sz="3200" dirty="0">
                <a:latin typeface="Arial" panose="020B0604020202020204" pitchFamily="34" charset="0"/>
                <a:cs typeface="Arial" panose="020B0604020202020204" pitchFamily="34" charset="0"/>
              </a:rPr>
              <a:t>753-509 v. Chr.; koningen heersen over Rome (7).</a:t>
            </a:r>
          </a:p>
          <a:p>
            <a:r>
              <a:rPr lang="nl-NL" sz="3200" dirty="0">
                <a:latin typeface="Arial" panose="020B0604020202020204" pitchFamily="34" charset="0"/>
                <a:cs typeface="Arial" panose="020B0604020202020204" pitchFamily="34" charset="0"/>
              </a:rPr>
              <a:t>Romeinen veroveren gebieden rond hun </a:t>
            </a:r>
            <a:r>
              <a:rPr lang="nl-NL" sz="3200" b="1" dirty="0">
                <a:solidFill>
                  <a:srgbClr val="FFFF00"/>
                </a:solidFill>
                <a:latin typeface="Arial" panose="020B0604020202020204" pitchFamily="34" charset="0"/>
                <a:cs typeface="Arial" panose="020B0604020202020204" pitchFamily="34" charset="0"/>
              </a:rPr>
              <a:t>stadstaat</a:t>
            </a:r>
            <a:r>
              <a:rPr lang="nl-NL" sz="3200" dirty="0">
                <a:latin typeface="Arial" panose="020B0604020202020204" pitchFamily="34" charset="0"/>
                <a:cs typeface="Arial" panose="020B0604020202020204" pitchFamily="34" charset="0"/>
              </a:rPr>
              <a:t>.</a:t>
            </a:r>
          </a:p>
          <a:p>
            <a:r>
              <a:rPr lang="nl-NL" sz="3200" dirty="0">
                <a:latin typeface="Arial" panose="020B0604020202020204" pitchFamily="34" charset="0"/>
                <a:cs typeface="Arial" panose="020B0604020202020204" pitchFamily="34" charset="0"/>
              </a:rPr>
              <a:t>509 v. Chr.; laatste koning wordt verjaagd.</a:t>
            </a:r>
          </a:p>
          <a:p>
            <a:r>
              <a:rPr lang="nl-NL" sz="3200" dirty="0">
                <a:latin typeface="Arial" panose="020B0604020202020204" pitchFamily="34" charset="0"/>
                <a:cs typeface="Arial" panose="020B0604020202020204" pitchFamily="34" charset="0"/>
              </a:rPr>
              <a:t>Rome wordt een </a:t>
            </a:r>
            <a:r>
              <a:rPr lang="nl-NL" sz="3200" b="1" dirty="0">
                <a:solidFill>
                  <a:srgbClr val="FFFF00"/>
                </a:solidFill>
                <a:latin typeface="Arial" panose="020B0604020202020204" pitchFamily="34" charset="0"/>
                <a:cs typeface="Arial" panose="020B0604020202020204" pitchFamily="34" charset="0"/>
              </a:rPr>
              <a:t>republiek</a:t>
            </a:r>
            <a:r>
              <a:rPr lang="nl-NL" sz="3200" dirty="0">
                <a:latin typeface="Arial" panose="020B0604020202020204" pitchFamily="34" charset="0"/>
                <a:cs typeface="Arial" panose="020B0604020202020204" pitchFamily="34" charset="0"/>
              </a:rPr>
              <a:t>, waarin de </a:t>
            </a:r>
            <a:r>
              <a:rPr lang="nl-NL" sz="3200" b="1" dirty="0">
                <a:solidFill>
                  <a:srgbClr val="FFFF00"/>
                </a:solidFill>
                <a:latin typeface="Arial" panose="020B0604020202020204" pitchFamily="34" charset="0"/>
                <a:cs typeface="Arial" panose="020B0604020202020204" pitchFamily="34" charset="0"/>
              </a:rPr>
              <a:t>senaat</a:t>
            </a:r>
            <a:r>
              <a:rPr lang="nl-NL" sz="3200" dirty="0">
                <a:latin typeface="Arial" panose="020B0604020202020204" pitchFamily="34" charset="0"/>
                <a:cs typeface="Arial" panose="020B0604020202020204" pitchFamily="34" charset="0"/>
              </a:rPr>
              <a:t> de </a:t>
            </a:r>
            <a:r>
              <a:rPr lang="nl-NL" sz="3200" b="1" dirty="0">
                <a:solidFill>
                  <a:srgbClr val="FFFF00"/>
                </a:solidFill>
                <a:latin typeface="Arial" panose="020B0604020202020204" pitchFamily="34" charset="0"/>
                <a:cs typeface="Arial" panose="020B0604020202020204" pitchFamily="34" charset="0"/>
              </a:rPr>
              <a:t>stadstaat</a:t>
            </a:r>
            <a:r>
              <a:rPr lang="nl-NL" sz="3200" dirty="0">
                <a:latin typeface="Arial" panose="020B0604020202020204" pitchFamily="34" charset="0"/>
                <a:cs typeface="Arial" panose="020B0604020202020204" pitchFamily="34" charset="0"/>
              </a:rPr>
              <a:t> bestuurde.</a:t>
            </a:r>
          </a:p>
          <a:p>
            <a:endParaRPr lang="nl-NL" sz="3200" dirty="0">
              <a:latin typeface="Arial" panose="020B0604020202020204" pitchFamily="34" charset="0"/>
              <a:cs typeface="Arial" panose="020B0604020202020204" pitchFamily="34" charset="0"/>
            </a:endParaRPr>
          </a:p>
          <a:p>
            <a:endParaRPr lang="nl-NL" sz="3200" dirty="0">
              <a:latin typeface="Arial" panose="020B0604020202020204" pitchFamily="34" charset="0"/>
              <a:cs typeface="Arial" panose="020B0604020202020204" pitchFamily="34" charset="0"/>
            </a:endParaRPr>
          </a:p>
          <a:p>
            <a:endParaRPr lang="nl-NL" sz="3200" dirty="0">
              <a:latin typeface="Arial" panose="020B0604020202020204" pitchFamily="34" charset="0"/>
              <a:cs typeface="Arial" panose="020B0604020202020204" pitchFamily="34" charset="0"/>
            </a:endParaRPr>
          </a:p>
          <a:p>
            <a:endParaRPr lang="nl-NL" dirty="0"/>
          </a:p>
          <a:p>
            <a:endParaRPr lang="nl-NL" dirty="0"/>
          </a:p>
        </p:txBody>
      </p:sp>
      <p:pic>
        <p:nvPicPr>
          <p:cNvPr id="4" name="Picture 4" descr="Good Girls in the Badlands: When in Rome...Georgia that is">
            <a:extLst>
              <a:ext uri="{FF2B5EF4-FFF2-40B4-BE49-F238E27FC236}">
                <a16:creationId xmlns:a16="http://schemas.microsoft.com/office/drawing/2014/main" id="{ECB954E3-D301-4A4A-9582-91EB408AA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2499"/>
            <a:ext cx="4466253" cy="357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363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609B17-C092-467F-BDFF-2D6A7C8F60E3}"/>
              </a:ext>
            </a:extLst>
          </p:cNvPr>
          <p:cNvSpPr>
            <a:spLocks noGrp="1"/>
          </p:cNvSpPr>
          <p:nvPr>
            <p:ph type="title"/>
          </p:nvPr>
        </p:nvSpPr>
        <p:spPr>
          <a:xfrm>
            <a:off x="-919757" y="-366943"/>
            <a:ext cx="10353761" cy="1326321"/>
          </a:xfrm>
        </p:spPr>
        <p:txBody>
          <a:bodyPr>
            <a:normAutofit/>
          </a:bodyPr>
          <a:lstStyle/>
          <a:p>
            <a:r>
              <a:rPr lang="nl-NL" sz="3200" dirty="0">
                <a:highlight>
                  <a:srgbClr val="800000"/>
                </a:highlight>
              </a:rPr>
              <a:t>Van koninkrijk naar republiek</a:t>
            </a:r>
          </a:p>
        </p:txBody>
      </p:sp>
      <p:sp>
        <p:nvSpPr>
          <p:cNvPr id="3" name="Tijdelijke aanduiding voor inhoud 2">
            <a:extLst>
              <a:ext uri="{FF2B5EF4-FFF2-40B4-BE49-F238E27FC236}">
                <a16:creationId xmlns:a16="http://schemas.microsoft.com/office/drawing/2014/main" id="{494A8DE3-DE55-4F83-9FD0-19A57FB9187C}"/>
              </a:ext>
            </a:extLst>
          </p:cNvPr>
          <p:cNvSpPr>
            <a:spLocks noGrp="1"/>
          </p:cNvSpPr>
          <p:nvPr>
            <p:ph idx="1"/>
          </p:nvPr>
        </p:nvSpPr>
        <p:spPr>
          <a:xfrm>
            <a:off x="53266" y="661387"/>
            <a:ext cx="6542842" cy="6196613"/>
          </a:xfrm>
        </p:spPr>
        <p:txBody>
          <a:bodyPr>
            <a:normAutofit fontScale="92500"/>
          </a:bodyPr>
          <a:lstStyle/>
          <a:p>
            <a:r>
              <a:rPr lang="nl-NL" sz="2400" dirty="0">
                <a:latin typeface="Arial" panose="020B0604020202020204" pitchFamily="34" charset="0"/>
                <a:cs typeface="Arial" panose="020B0604020202020204" pitchFamily="34" charset="0"/>
              </a:rPr>
              <a:t>Toen Rome nog een</a:t>
            </a:r>
            <a:r>
              <a:rPr lang="nl-NL" sz="2400" b="1" dirty="0">
                <a:solidFill>
                  <a:srgbClr val="FFFF00"/>
                </a:solidFill>
                <a:latin typeface="Arial" panose="020B0604020202020204" pitchFamily="34" charset="0"/>
                <a:cs typeface="Arial" panose="020B0604020202020204" pitchFamily="34" charset="0"/>
              </a:rPr>
              <a:t> stadstaat </a:t>
            </a:r>
            <a:r>
              <a:rPr lang="nl-NL" sz="2400" dirty="0">
                <a:latin typeface="Arial" panose="020B0604020202020204" pitchFamily="34" charset="0"/>
                <a:cs typeface="Arial" panose="020B0604020202020204" pitchFamily="34" charset="0"/>
              </a:rPr>
              <a:t>was, was er een koning. Sommigen bestuurden de stadstaat goed. Maar andere koningen dachten alleen aan zichzelf. Rond 500 v. Chr. Had de Romeinse bevolking daar genoeg van je joeg de koning weg. Daarna ontstond de </a:t>
            </a:r>
            <a:r>
              <a:rPr lang="nl-NL" sz="2400" b="1" dirty="0">
                <a:solidFill>
                  <a:srgbClr val="FFFF00"/>
                </a:solidFill>
                <a:latin typeface="Arial" panose="020B0604020202020204" pitchFamily="34" charset="0"/>
                <a:cs typeface="Arial" panose="020B0604020202020204" pitchFamily="34" charset="0"/>
              </a:rPr>
              <a:t>Romeinse republiek</a:t>
            </a:r>
            <a:r>
              <a:rPr lang="nl-NL" sz="2400" dirty="0">
                <a:latin typeface="Arial" panose="020B0604020202020204" pitchFamily="34" charset="0"/>
                <a:cs typeface="Arial" panose="020B0604020202020204" pitchFamily="34" charset="0"/>
              </a:rPr>
              <a:t>. Deze werd geleid door de </a:t>
            </a:r>
            <a:r>
              <a:rPr lang="nl-NL" sz="2400" b="1" dirty="0">
                <a:solidFill>
                  <a:srgbClr val="FFFF00"/>
                </a:solidFill>
                <a:latin typeface="Arial" panose="020B0604020202020204" pitchFamily="34" charset="0"/>
                <a:cs typeface="Arial" panose="020B0604020202020204" pitchFamily="34" charset="0"/>
              </a:rPr>
              <a:t>senaat</a:t>
            </a:r>
            <a:r>
              <a:rPr lang="nl-NL" sz="2400" dirty="0">
                <a:latin typeface="Arial" panose="020B0604020202020204" pitchFamily="34" charset="0"/>
                <a:cs typeface="Arial" panose="020B0604020202020204" pitchFamily="34" charset="0"/>
              </a:rPr>
              <a:t>, de vergadering van alle rijke mannen uit Rome. Elk jaar koos het Romeinse volk twee </a:t>
            </a:r>
            <a:r>
              <a:rPr lang="nl-NL" sz="2400" b="1" dirty="0">
                <a:solidFill>
                  <a:srgbClr val="FFFF00"/>
                </a:solidFill>
                <a:latin typeface="Arial" panose="020B0604020202020204" pitchFamily="34" charset="0"/>
                <a:cs typeface="Arial" panose="020B0604020202020204" pitchFamily="34" charset="0"/>
              </a:rPr>
              <a:t>consuls</a:t>
            </a:r>
            <a:r>
              <a:rPr lang="nl-NL" sz="2400" dirty="0">
                <a:latin typeface="Arial" panose="020B0604020202020204" pitchFamily="34" charset="0"/>
                <a:cs typeface="Arial" panose="020B0604020202020204" pitchFamily="34" charset="0"/>
              </a:rPr>
              <a:t>. Zij leidden de </a:t>
            </a:r>
            <a:r>
              <a:rPr lang="nl-NL" sz="2400" b="1" dirty="0">
                <a:solidFill>
                  <a:srgbClr val="FFFF00"/>
                </a:solidFill>
                <a:latin typeface="Arial" panose="020B0604020202020204" pitchFamily="34" charset="0"/>
                <a:cs typeface="Arial" panose="020B0604020202020204" pitchFamily="34" charset="0"/>
              </a:rPr>
              <a:t>senaat</a:t>
            </a:r>
            <a:r>
              <a:rPr lang="nl-NL" sz="2400" dirty="0">
                <a:latin typeface="Arial" panose="020B0604020202020204" pitchFamily="34" charset="0"/>
                <a:cs typeface="Arial" panose="020B0604020202020204" pitchFamily="34" charset="0"/>
              </a:rPr>
              <a:t> en voerden de besluiten van de </a:t>
            </a:r>
            <a:r>
              <a:rPr lang="nl-NL" sz="2400" b="1" dirty="0">
                <a:solidFill>
                  <a:srgbClr val="FFFF00"/>
                </a:solidFill>
                <a:latin typeface="Arial" panose="020B0604020202020204" pitchFamily="34" charset="0"/>
                <a:cs typeface="Arial" panose="020B0604020202020204" pitchFamily="34" charset="0"/>
              </a:rPr>
              <a:t>senatoren</a:t>
            </a:r>
            <a:r>
              <a:rPr lang="nl-NL" sz="2400" dirty="0">
                <a:latin typeface="Arial" panose="020B0604020202020204" pitchFamily="34" charset="0"/>
                <a:cs typeface="Arial" panose="020B0604020202020204" pitchFamily="34" charset="0"/>
              </a:rPr>
              <a:t> uit. De </a:t>
            </a:r>
            <a:r>
              <a:rPr lang="nl-NL" sz="2400" b="1" dirty="0">
                <a:solidFill>
                  <a:srgbClr val="FFFF00"/>
                </a:solidFill>
                <a:latin typeface="Arial" panose="020B0604020202020204" pitchFamily="34" charset="0"/>
                <a:cs typeface="Arial" panose="020B0604020202020204" pitchFamily="34" charset="0"/>
              </a:rPr>
              <a:t>Romeinse republiek </a:t>
            </a:r>
            <a:r>
              <a:rPr lang="nl-NL" sz="2400" dirty="0">
                <a:latin typeface="Arial" panose="020B0604020202020204" pitchFamily="34" charset="0"/>
                <a:cs typeface="Arial" panose="020B0604020202020204" pitchFamily="34" charset="0"/>
              </a:rPr>
              <a:t>was geen echte democratie, want in de senaat zaten alleen mannen uit de belangrijke Romeinse families. Vrouwen mochten bovendien niet stemmen.</a:t>
            </a:r>
          </a:p>
        </p:txBody>
      </p:sp>
      <p:sp>
        <p:nvSpPr>
          <p:cNvPr id="8" name="Tekstvak 7">
            <a:extLst>
              <a:ext uri="{FF2B5EF4-FFF2-40B4-BE49-F238E27FC236}">
                <a16:creationId xmlns:a16="http://schemas.microsoft.com/office/drawing/2014/main" id="{408314B4-C9FA-422D-A2C5-CEA74D860DB9}"/>
              </a:ext>
            </a:extLst>
          </p:cNvPr>
          <p:cNvSpPr txBox="1"/>
          <p:nvPr/>
        </p:nvSpPr>
        <p:spPr>
          <a:xfrm>
            <a:off x="6676008" y="1163564"/>
            <a:ext cx="5515992" cy="4832092"/>
          </a:xfrm>
          <a:prstGeom prst="rect">
            <a:avLst/>
          </a:prstGeom>
          <a:noFill/>
        </p:spPr>
        <p:txBody>
          <a:bodyPr wrap="square">
            <a:spAutoFit/>
          </a:bodyPr>
          <a:lstStyle/>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Leg via de tekst uit wat een </a:t>
            </a:r>
            <a:r>
              <a:rPr lang="nl-NL" sz="2800" b="1" dirty="0">
                <a:solidFill>
                  <a:srgbClr val="FFFF00"/>
                </a:solidFill>
                <a:highlight>
                  <a:srgbClr val="800000"/>
                </a:highlight>
                <a:latin typeface="Arial" panose="020B0604020202020204" pitchFamily="34" charset="0"/>
                <a:cs typeface="Arial" panose="020B0604020202020204" pitchFamily="34" charset="0"/>
              </a:rPr>
              <a:t>republiek</a:t>
            </a:r>
            <a:r>
              <a:rPr lang="nl-NL" sz="2800" dirty="0">
                <a:highlight>
                  <a:srgbClr val="800000"/>
                </a:highlight>
                <a:latin typeface="Arial" panose="020B0604020202020204" pitchFamily="34" charset="0"/>
                <a:cs typeface="Arial" panose="020B0604020202020204" pitchFamily="34" charset="0"/>
              </a:rPr>
              <a:t> inhoudt.</a:t>
            </a:r>
          </a:p>
          <a:p>
            <a:pPr marL="457200" indent="-457200">
              <a:buFont typeface="+mj-lt"/>
              <a:buAutoNum type="arabicPeriod"/>
            </a:pPr>
            <a:endParaRPr lang="nl-NL" sz="2800" dirty="0">
              <a:highlight>
                <a:srgbClr val="800000"/>
              </a:highlight>
              <a:latin typeface="Arial" panose="020B0604020202020204" pitchFamily="34" charset="0"/>
              <a:cs typeface="Arial" panose="020B0604020202020204" pitchFamily="34" charset="0"/>
            </a:endParaRPr>
          </a:p>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Leg via de tekst uit wie er in de</a:t>
            </a:r>
            <a:r>
              <a:rPr lang="nl-NL" sz="2800" dirty="0">
                <a:solidFill>
                  <a:srgbClr val="FFFF00"/>
                </a:solidFill>
                <a:highlight>
                  <a:srgbClr val="800000"/>
                </a:highlight>
                <a:latin typeface="Arial" panose="020B0604020202020204" pitchFamily="34" charset="0"/>
                <a:cs typeface="Arial" panose="020B0604020202020204" pitchFamily="34" charset="0"/>
              </a:rPr>
              <a:t> </a:t>
            </a:r>
            <a:r>
              <a:rPr lang="nl-NL" sz="2800" b="1" dirty="0">
                <a:solidFill>
                  <a:srgbClr val="FFFF00"/>
                </a:solidFill>
                <a:highlight>
                  <a:srgbClr val="800000"/>
                </a:highlight>
                <a:latin typeface="Arial" panose="020B0604020202020204" pitchFamily="34" charset="0"/>
                <a:cs typeface="Arial" panose="020B0604020202020204" pitchFamily="34" charset="0"/>
              </a:rPr>
              <a:t>senaat </a:t>
            </a:r>
            <a:r>
              <a:rPr lang="nl-NL" sz="2800" dirty="0">
                <a:highlight>
                  <a:srgbClr val="800000"/>
                </a:highlight>
                <a:latin typeface="Arial" panose="020B0604020202020204" pitchFamily="34" charset="0"/>
                <a:cs typeface="Arial" panose="020B0604020202020204" pitchFamily="34" charset="0"/>
              </a:rPr>
              <a:t>zitten.</a:t>
            </a:r>
          </a:p>
          <a:p>
            <a:pPr marL="457200" indent="-457200">
              <a:buFont typeface="+mj-lt"/>
              <a:buAutoNum type="arabicPeriod"/>
            </a:pPr>
            <a:endParaRPr lang="nl-NL" sz="2800" dirty="0">
              <a:highlight>
                <a:srgbClr val="800000"/>
              </a:highlight>
              <a:latin typeface="Arial" panose="020B0604020202020204" pitchFamily="34" charset="0"/>
              <a:cs typeface="Arial" panose="020B0604020202020204" pitchFamily="34" charset="0"/>
            </a:endParaRPr>
          </a:p>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Als we kijken naar de eerste </a:t>
            </a:r>
            <a:r>
              <a:rPr lang="nl-NL" sz="2800" b="1" dirty="0">
                <a:solidFill>
                  <a:srgbClr val="FFFF00"/>
                </a:solidFill>
                <a:highlight>
                  <a:srgbClr val="800000"/>
                </a:highlight>
                <a:latin typeface="Arial" panose="020B0604020202020204" pitchFamily="34" charset="0"/>
                <a:cs typeface="Arial" panose="020B0604020202020204" pitchFamily="34" charset="0"/>
              </a:rPr>
              <a:t>staatsvorm</a:t>
            </a:r>
            <a:r>
              <a:rPr lang="nl-NL" sz="2800" dirty="0">
                <a:highlight>
                  <a:srgbClr val="800000"/>
                </a:highlight>
                <a:latin typeface="Arial" panose="020B0604020202020204" pitchFamily="34" charset="0"/>
                <a:cs typeface="Arial" panose="020B0604020202020204" pitchFamily="34" charset="0"/>
              </a:rPr>
              <a:t> van de </a:t>
            </a:r>
            <a:r>
              <a:rPr lang="nl-NL" sz="2800" b="1" dirty="0">
                <a:solidFill>
                  <a:srgbClr val="FFFF00"/>
                </a:solidFill>
                <a:highlight>
                  <a:srgbClr val="800000"/>
                </a:highlight>
                <a:latin typeface="Arial" panose="020B0604020202020204" pitchFamily="34" charset="0"/>
                <a:cs typeface="Arial" panose="020B0604020202020204" pitchFamily="34" charset="0"/>
              </a:rPr>
              <a:t>Romeinen</a:t>
            </a:r>
            <a:r>
              <a:rPr lang="nl-NL" sz="2800" dirty="0">
                <a:highlight>
                  <a:srgbClr val="800000"/>
                </a:highlight>
                <a:latin typeface="Arial" panose="020B0604020202020204" pitchFamily="34" charset="0"/>
                <a:cs typeface="Arial" panose="020B0604020202020204" pitchFamily="34" charset="0"/>
              </a:rPr>
              <a:t>, waarom koos de </a:t>
            </a:r>
            <a:r>
              <a:rPr lang="nl-NL" sz="2800" b="1" dirty="0">
                <a:solidFill>
                  <a:srgbClr val="FFFF00"/>
                </a:solidFill>
                <a:highlight>
                  <a:srgbClr val="800000"/>
                </a:highlight>
                <a:latin typeface="Arial" panose="020B0604020202020204" pitchFamily="34" charset="0"/>
                <a:cs typeface="Arial" panose="020B0604020202020204" pitchFamily="34" charset="0"/>
              </a:rPr>
              <a:t>Republiek</a:t>
            </a:r>
            <a:r>
              <a:rPr lang="nl-NL" sz="2800" dirty="0">
                <a:highlight>
                  <a:srgbClr val="800000"/>
                </a:highlight>
                <a:latin typeface="Arial" panose="020B0604020202020204" pitchFamily="34" charset="0"/>
                <a:cs typeface="Arial" panose="020B0604020202020204" pitchFamily="34" charset="0"/>
              </a:rPr>
              <a:t> dan twee </a:t>
            </a:r>
            <a:r>
              <a:rPr lang="nl-NL" sz="2800" b="1" dirty="0">
                <a:solidFill>
                  <a:srgbClr val="FFFF00"/>
                </a:solidFill>
                <a:highlight>
                  <a:srgbClr val="800000"/>
                </a:highlight>
                <a:latin typeface="Arial" panose="020B0604020202020204" pitchFamily="34" charset="0"/>
                <a:cs typeface="Arial" panose="020B0604020202020204" pitchFamily="34" charset="0"/>
              </a:rPr>
              <a:t>consuls, </a:t>
            </a:r>
            <a:r>
              <a:rPr lang="nl-NL" sz="2800" dirty="0">
                <a:highlight>
                  <a:srgbClr val="800000"/>
                </a:highlight>
                <a:latin typeface="Arial" panose="020B0604020202020204" pitchFamily="34" charset="0"/>
                <a:cs typeface="Arial" panose="020B0604020202020204" pitchFamily="34" charset="0"/>
              </a:rPr>
              <a:t>in plaats van één?</a:t>
            </a:r>
          </a:p>
        </p:txBody>
      </p:sp>
    </p:spTree>
    <p:extLst>
      <p:ext uri="{BB962C8B-B14F-4D97-AF65-F5344CB8AC3E}">
        <p14:creationId xmlns:p14="http://schemas.microsoft.com/office/powerpoint/2010/main" val="130669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292659" y="2087186"/>
            <a:ext cx="11408110" cy="4411268"/>
          </a:xfrm>
        </p:spPr>
        <p:txBody>
          <a:bodyPr>
            <a:normAutofit/>
          </a:bodyPr>
          <a:lstStyle/>
          <a:p>
            <a:pPr marL="742950" indent="-742950">
              <a:buFont typeface="+mj-lt"/>
              <a:buAutoNum type="arabicPeriod"/>
            </a:pPr>
            <a:r>
              <a:rPr lang="nl-NL" sz="4000" dirty="0">
                <a:highlight>
                  <a:srgbClr val="800000"/>
                </a:highlight>
                <a:latin typeface="Arial" panose="020B0604020202020204" pitchFamily="34" charset="0"/>
                <a:cs typeface="Arial" panose="020B0604020202020204" pitchFamily="34" charset="0"/>
              </a:rPr>
              <a:t>In welke periode, tijdvak en samenleving leefden te Romeinen?</a:t>
            </a:r>
          </a:p>
          <a:p>
            <a:pPr marL="742950" indent="-742950">
              <a:buFont typeface="+mj-lt"/>
              <a:buAutoNum type="arabicPeriod"/>
            </a:pPr>
            <a:r>
              <a:rPr lang="nl-NL" sz="4000" dirty="0">
                <a:highlight>
                  <a:srgbClr val="800000"/>
                </a:highlight>
                <a:latin typeface="Arial" panose="020B0604020202020204" pitchFamily="34" charset="0"/>
                <a:cs typeface="Arial" panose="020B0604020202020204" pitchFamily="34" charset="0"/>
              </a:rPr>
              <a:t>Hoe ontstond de </a:t>
            </a:r>
            <a:r>
              <a:rPr lang="nl-NL" sz="4000" b="1" dirty="0">
                <a:solidFill>
                  <a:srgbClr val="FFFF00"/>
                </a:solidFill>
                <a:highlight>
                  <a:srgbClr val="800000"/>
                </a:highlight>
                <a:latin typeface="Arial" panose="020B0604020202020204" pitchFamily="34" charset="0"/>
                <a:cs typeface="Arial" panose="020B0604020202020204" pitchFamily="34" charset="0"/>
              </a:rPr>
              <a:t>Romeinse republiek </a:t>
            </a:r>
            <a:r>
              <a:rPr lang="nl-NL" sz="4000" dirty="0">
                <a:highlight>
                  <a:srgbClr val="800000"/>
                </a:highlight>
                <a:latin typeface="Arial" panose="020B0604020202020204" pitchFamily="34" charset="0"/>
                <a:cs typeface="Arial" panose="020B0604020202020204" pitchFamily="34" charset="0"/>
              </a:rPr>
              <a:t>en welke staatsvorm hadden de Romeinen eerst?</a:t>
            </a:r>
          </a:p>
          <a:p>
            <a:pPr marL="742950" indent="-742950">
              <a:buFont typeface="+mj-lt"/>
              <a:buAutoNum type="arabicPeriod"/>
            </a:pPr>
            <a:r>
              <a:rPr lang="nl-NL" sz="4000" dirty="0">
                <a:highlight>
                  <a:srgbClr val="800000"/>
                </a:highlight>
                <a:latin typeface="Arial" panose="020B0604020202020204" pitchFamily="34" charset="0"/>
                <a:cs typeface="Arial" panose="020B0604020202020204" pitchFamily="34" charset="0"/>
              </a:rPr>
              <a:t>Wie zaten er in </a:t>
            </a:r>
            <a:r>
              <a:rPr lang="nl-NL" sz="4000" b="1" dirty="0">
                <a:solidFill>
                  <a:srgbClr val="FFFF00"/>
                </a:solidFill>
                <a:highlight>
                  <a:srgbClr val="800000"/>
                </a:highlight>
                <a:latin typeface="Arial" panose="020B0604020202020204" pitchFamily="34" charset="0"/>
                <a:cs typeface="Arial" panose="020B0604020202020204" pitchFamily="34" charset="0"/>
              </a:rPr>
              <a:t>de senaat</a:t>
            </a:r>
            <a:r>
              <a:rPr lang="nl-NL" sz="4000" dirty="0">
                <a:highlight>
                  <a:srgbClr val="800000"/>
                </a:highlight>
                <a:latin typeface="Arial" panose="020B0604020202020204" pitchFamily="34" charset="0"/>
                <a:cs typeface="Arial" panose="020B0604020202020204" pitchFamily="34" charset="0"/>
              </a:rPr>
              <a:t>?</a:t>
            </a:r>
          </a:p>
          <a:p>
            <a:endParaRPr lang="nl-NL" dirty="0"/>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1580586" cy="158058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2D19F24F-0D3E-4E36-81EA-0C1D8D544EC2}"/>
              </a:ext>
            </a:extLst>
          </p:cNvPr>
          <p:cNvSpPr>
            <a:spLocks noGrp="1"/>
          </p:cNvSpPr>
          <p:nvPr>
            <p:ph type="title"/>
          </p:nvPr>
        </p:nvSpPr>
        <p:spPr>
          <a:xfrm>
            <a:off x="914400" y="358775"/>
            <a:ext cx="10353675" cy="1327150"/>
          </a:xfrm>
        </p:spPr>
        <p:txBody>
          <a:bodyPr>
            <a:normAutofit/>
          </a:bodyPr>
          <a:lstStyle/>
          <a:p>
            <a:r>
              <a:rPr lang="nl-NL" sz="5400" dirty="0">
                <a:highlight>
                  <a:srgbClr val="800000"/>
                </a:highlight>
              </a:rPr>
              <a:t>Even herhalen</a:t>
            </a:r>
          </a:p>
        </p:txBody>
      </p:sp>
    </p:spTree>
    <p:extLst>
      <p:ext uri="{BB962C8B-B14F-4D97-AF65-F5344CB8AC3E}">
        <p14:creationId xmlns:p14="http://schemas.microsoft.com/office/powerpoint/2010/main" val="37608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DB62F-5E2B-44A4-AC0F-F252B310DC52}"/>
              </a:ext>
            </a:extLst>
          </p:cNvPr>
          <p:cNvSpPr>
            <a:spLocks noGrp="1"/>
          </p:cNvSpPr>
          <p:nvPr>
            <p:ph type="title"/>
          </p:nvPr>
        </p:nvSpPr>
        <p:spPr/>
        <p:txBody>
          <a:bodyPr/>
          <a:lstStyle/>
          <a:p>
            <a:endParaRPr lang="nl-NL"/>
          </a:p>
        </p:txBody>
      </p:sp>
      <p:graphicFrame>
        <p:nvGraphicFramePr>
          <p:cNvPr id="4" name="Tabel 4">
            <a:extLst>
              <a:ext uri="{FF2B5EF4-FFF2-40B4-BE49-F238E27FC236}">
                <a16:creationId xmlns:a16="http://schemas.microsoft.com/office/drawing/2014/main" id="{AA91BB95-AAD2-454D-AEB8-062E04794485}"/>
              </a:ext>
            </a:extLst>
          </p:cNvPr>
          <p:cNvGraphicFramePr>
            <a:graphicFrameLocks noGrp="1"/>
          </p:cNvGraphicFramePr>
          <p:nvPr>
            <p:ph idx="1"/>
            <p:extLst>
              <p:ext uri="{D42A27DB-BD31-4B8C-83A1-F6EECF244321}">
                <p14:modId xmlns:p14="http://schemas.microsoft.com/office/powerpoint/2010/main" val="1856303744"/>
              </p:ext>
            </p:extLst>
          </p:nvPr>
        </p:nvGraphicFramePr>
        <p:xfrm>
          <a:off x="238125" y="0"/>
          <a:ext cx="11715750" cy="7024155"/>
        </p:xfrm>
        <a:graphic>
          <a:graphicData uri="http://schemas.openxmlformats.org/drawingml/2006/table">
            <a:tbl>
              <a:tblPr firstRow="1" bandRow="1">
                <a:tableStyleId>{5C22544A-7EE6-4342-B048-85BDC9FD1C3A}</a:tableStyleId>
              </a:tblPr>
              <a:tblGrid>
                <a:gridCol w="1323542">
                  <a:extLst>
                    <a:ext uri="{9D8B030D-6E8A-4147-A177-3AD203B41FA5}">
                      <a16:colId xmlns:a16="http://schemas.microsoft.com/office/drawing/2014/main" val="4065570645"/>
                    </a:ext>
                  </a:extLst>
                </a:gridCol>
                <a:gridCol w="1572150">
                  <a:extLst>
                    <a:ext uri="{9D8B030D-6E8A-4147-A177-3AD203B41FA5}">
                      <a16:colId xmlns:a16="http://schemas.microsoft.com/office/drawing/2014/main" val="3174244287"/>
                    </a:ext>
                  </a:extLst>
                </a:gridCol>
                <a:gridCol w="8820058">
                  <a:extLst>
                    <a:ext uri="{9D8B030D-6E8A-4147-A177-3AD203B41FA5}">
                      <a16:colId xmlns:a16="http://schemas.microsoft.com/office/drawing/2014/main" val="1570052591"/>
                    </a:ext>
                  </a:extLst>
                </a:gridCol>
              </a:tblGrid>
              <a:tr h="1842122">
                <a:tc>
                  <a:txBody>
                    <a:bodyPr/>
                    <a:lstStyle/>
                    <a:p>
                      <a:endParaRPr lang="nl-NL" dirty="0"/>
                    </a:p>
                  </a:txBody>
                  <a:tcPr/>
                </a:tc>
                <a:tc>
                  <a:txBody>
                    <a:bodyPr/>
                    <a:lstStyle/>
                    <a:p>
                      <a:r>
                        <a:rPr lang="nl-NL" sz="3200" b="1" dirty="0">
                          <a:latin typeface="Arial" panose="020B0604020202020204" pitchFamily="34" charset="0"/>
                          <a:cs typeface="Arial" panose="020B0604020202020204" pitchFamily="34" charset="0"/>
                        </a:rPr>
                        <a:t>Wat?</a:t>
                      </a:r>
                    </a:p>
                  </a:txBody>
                  <a:tcPr/>
                </a:tc>
                <a:tc>
                  <a:txBody>
                    <a:bodyPr/>
                    <a:lstStyle/>
                    <a:p>
                      <a:pPr marL="514350" indent="-514350">
                        <a:buAutoNum type="arabicPeriod"/>
                      </a:pPr>
                      <a:r>
                        <a:rPr lang="nl-NL" sz="3200" b="0" dirty="0">
                          <a:highlight>
                            <a:srgbClr val="800000"/>
                          </a:highlight>
                          <a:latin typeface="Arial" panose="020B0604020202020204" pitchFamily="34" charset="0"/>
                          <a:cs typeface="Arial" panose="020B0604020202020204" pitchFamily="34" charset="0"/>
                        </a:rPr>
                        <a:t>Lees de tekst </a:t>
                      </a:r>
                      <a:br>
                        <a:rPr lang="nl-NL" sz="3200" b="0" dirty="0">
                          <a:highlight>
                            <a:srgbClr val="800000"/>
                          </a:highlight>
                          <a:latin typeface="Arial" panose="020B0604020202020204" pitchFamily="34" charset="0"/>
                          <a:cs typeface="Arial" panose="020B0604020202020204" pitchFamily="34" charset="0"/>
                        </a:rPr>
                      </a:br>
                      <a:r>
                        <a:rPr lang="nl-NL" sz="3200" b="0" i="1" dirty="0">
                          <a:highlight>
                            <a:srgbClr val="800000"/>
                          </a:highlight>
                          <a:latin typeface="Arial" panose="020B0604020202020204" pitchFamily="34" charset="0"/>
                          <a:cs typeface="Arial" panose="020B0604020202020204" pitchFamily="34" charset="0"/>
                        </a:rPr>
                        <a:t>6 redenen dat de Romeinen de wereld veroverden. </a:t>
                      </a:r>
                    </a:p>
                    <a:p>
                      <a:pPr marL="514350" indent="-514350">
                        <a:buAutoNum type="arabicPeriod"/>
                      </a:pPr>
                      <a:r>
                        <a:rPr lang="nl-NL" sz="3200" b="0" i="0" dirty="0">
                          <a:highlight>
                            <a:srgbClr val="800000"/>
                          </a:highlight>
                          <a:latin typeface="Arial" panose="020B0604020202020204" pitchFamily="34" charset="0"/>
                          <a:cs typeface="Arial" panose="020B0604020202020204" pitchFamily="34" charset="0"/>
                        </a:rPr>
                        <a:t>Maak een </a:t>
                      </a:r>
                      <a:r>
                        <a:rPr lang="nl-NL" sz="3200" b="0" i="0" dirty="0" err="1">
                          <a:highlight>
                            <a:srgbClr val="800000"/>
                          </a:highlight>
                          <a:latin typeface="Arial" panose="020B0604020202020204" pitchFamily="34" charset="0"/>
                          <a:cs typeface="Arial" panose="020B0604020202020204" pitchFamily="34" charset="0"/>
                        </a:rPr>
                        <a:t>woordweb</a:t>
                      </a:r>
                      <a:r>
                        <a:rPr lang="nl-NL" sz="3200" b="0" i="0" dirty="0">
                          <a:highlight>
                            <a:srgbClr val="800000"/>
                          </a:highlight>
                          <a:latin typeface="Arial" panose="020B0604020202020204" pitchFamily="34" charset="0"/>
                          <a:cs typeface="Arial" panose="020B0604020202020204" pitchFamily="34" charset="0"/>
                        </a:rPr>
                        <a:t> waarom het Romeinse overheersing zo succesvol was.</a:t>
                      </a:r>
                      <a:endParaRPr lang="nl-NL" sz="3200" b="0" dirty="0">
                        <a:highlight>
                          <a:srgbClr val="8000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6106443"/>
                  </a:ext>
                </a:extLst>
              </a:tr>
              <a:tr h="1498105">
                <a:tc>
                  <a:txBody>
                    <a:bodyPr/>
                    <a:lstStyle/>
                    <a:p>
                      <a:endParaRPr lang="nl-NL" dirty="0"/>
                    </a:p>
                  </a:txBody>
                  <a:tcPr/>
                </a:tc>
                <a:tc>
                  <a:txBody>
                    <a:bodyPr/>
                    <a:lstStyle/>
                    <a:p>
                      <a:r>
                        <a:rPr lang="nl-NL" sz="3200" b="1" dirty="0">
                          <a:latin typeface="Arial" panose="020B0604020202020204" pitchFamily="34" charset="0"/>
                          <a:cs typeface="Arial" panose="020B0604020202020204" pitchFamily="34" charset="0"/>
                        </a:rPr>
                        <a:t>Tijd?</a:t>
                      </a:r>
                    </a:p>
                  </a:txBody>
                  <a:tcPr/>
                </a:tc>
                <a:tc>
                  <a:txBody>
                    <a:bodyPr/>
                    <a:lstStyle/>
                    <a:p>
                      <a:r>
                        <a:rPr lang="nl-NL" sz="3200" dirty="0">
                          <a:latin typeface="Arial" panose="020B0604020202020204" pitchFamily="34" charset="0"/>
                          <a:cs typeface="Arial" panose="020B0604020202020204" pitchFamily="34" charset="0"/>
                        </a:rPr>
                        <a:t>10 minuten</a:t>
                      </a:r>
                    </a:p>
                  </a:txBody>
                  <a:tcPr/>
                </a:tc>
                <a:extLst>
                  <a:ext uri="{0D108BD9-81ED-4DB2-BD59-A6C34878D82A}">
                    <a16:rowId xmlns:a16="http://schemas.microsoft.com/office/drawing/2014/main" val="1603641270"/>
                  </a:ext>
                </a:extLst>
              </a:tr>
              <a:tr h="1498105">
                <a:tc>
                  <a:txBody>
                    <a:bodyPr/>
                    <a:lstStyle/>
                    <a:p>
                      <a:endParaRPr lang="nl-NL" dirty="0"/>
                    </a:p>
                  </a:txBody>
                  <a:tcPr/>
                </a:tc>
                <a:tc>
                  <a:txBody>
                    <a:bodyPr/>
                    <a:lstStyle/>
                    <a:p>
                      <a:r>
                        <a:rPr lang="nl-NL" sz="3200" b="1" dirty="0">
                          <a:latin typeface="Arial" panose="020B0604020202020204" pitchFamily="34" charset="0"/>
                          <a:cs typeface="Arial" panose="020B0604020202020204" pitchFamily="34" charset="0"/>
                        </a:rPr>
                        <a:t>Hoe?</a:t>
                      </a:r>
                    </a:p>
                  </a:txBody>
                  <a:tcPr/>
                </a:tc>
                <a:tc>
                  <a:txBody>
                    <a:bodyPr/>
                    <a:lstStyle/>
                    <a:p>
                      <a:r>
                        <a:rPr lang="nl-NL" sz="3200" dirty="0">
                          <a:latin typeface="Arial" panose="020B0604020202020204" pitchFamily="34" charset="0"/>
                          <a:cs typeface="Arial" panose="020B0604020202020204" pitchFamily="34" charset="0"/>
                        </a:rPr>
                        <a:t>Maak het </a:t>
                      </a:r>
                      <a:r>
                        <a:rPr lang="nl-NL" sz="3200" dirty="0" err="1">
                          <a:latin typeface="Arial" panose="020B0604020202020204" pitchFamily="34" charset="0"/>
                          <a:cs typeface="Arial" panose="020B0604020202020204" pitchFamily="34" charset="0"/>
                        </a:rPr>
                        <a:t>woordweb</a:t>
                      </a:r>
                      <a:r>
                        <a:rPr lang="nl-NL" sz="3200" dirty="0">
                          <a:latin typeface="Arial" panose="020B0604020202020204" pitchFamily="34" charset="0"/>
                          <a:cs typeface="Arial" panose="020B0604020202020204" pitchFamily="34" charset="0"/>
                        </a:rPr>
                        <a:t> in jouw schrift.</a:t>
                      </a:r>
                    </a:p>
                  </a:txBody>
                  <a:tcPr/>
                </a:tc>
                <a:extLst>
                  <a:ext uri="{0D108BD9-81ED-4DB2-BD59-A6C34878D82A}">
                    <a16:rowId xmlns:a16="http://schemas.microsoft.com/office/drawing/2014/main" val="2184067879"/>
                  </a:ext>
                </a:extLst>
              </a:tr>
              <a:tr h="1498105">
                <a:tc>
                  <a:txBody>
                    <a:bodyPr/>
                    <a:lstStyle/>
                    <a:p>
                      <a:endParaRPr lang="nl-NL"/>
                    </a:p>
                  </a:txBody>
                  <a:tcPr/>
                </a:tc>
                <a:tc>
                  <a:txBody>
                    <a:bodyPr/>
                    <a:lstStyle/>
                    <a:p>
                      <a:r>
                        <a:rPr lang="nl-NL" sz="3200" b="1" dirty="0">
                          <a:latin typeface="Arial" panose="020B0604020202020204" pitchFamily="34" charset="0"/>
                          <a:cs typeface="Arial" panose="020B0604020202020204" pitchFamily="34" charset="0"/>
                        </a:rPr>
                        <a:t>Hulp?</a:t>
                      </a:r>
                    </a:p>
                  </a:txBody>
                  <a:tcPr/>
                </a:tc>
                <a:tc>
                  <a:txBody>
                    <a:bodyPr/>
                    <a:lstStyle/>
                    <a:p>
                      <a:r>
                        <a:rPr lang="nl-NL" sz="3200" dirty="0">
                          <a:latin typeface="Arial" panose="020B0604020202020204" pitchFamily="34" charset="0"/>
                          <a:cs typeface="Arial" panose="020B0604020202020204" pitchFamily="34" charset="0"/>
                        </a:rPr>
                        <a:t>Mag in tweetallen,  overleggen </a:t>
                      </a:r>
                      <a:r>
                        <a:rPr lang="nl-NL" sz="3200" b="1" u="sng" dirty="0">
                          <a:latin typeface="Arial" panose="020B0604020202020204" pitchFamily="34" charset="0"/>
                          <a:cs typeface="Arial" panose="020B0604020202020204" pitchFamily="34" charset="0"/>
                        </a:rPr>
                        <a:t>op fluistertoon</a:t>
                      </a:r>
                      <a:r>
                        <a:rPr lang="nl-NL" sz="3200" b="0" u="none" dirty="0">
                          <a:latin typeface="Arial" panose="020B0604020202020204" pitchFamily="34" charset="0"/>
                          <a:cs typeface="Arial" panose="020B0604020202020204" pitchFamily="34" charset="0"/>
                        </a:rPr>
                        <a:t>.</a:t>
                      </a:r>
                      <a:endParaRPr lang="nl-NL"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73743703"/>
                  </a:ext>
                </a:extLst>
              </a:tr>
            </a:tbl>
          </a:graphicData>
        </a:graphic>
      </p:graphicFrame>
      <p:pic>
        <p:nvPicPr>
          <p:cNvPr id="6" name="Afbeelding 5">
            <a:extLst>
              <a:ext uri="{FF2B5EF4-FFF2-40B4-BE49-F238E27FC236}">
                <a16:creationId xmlns:a16="http://schemas.microsoft.com/office/drawing/2014/main" id="{4C6BFA19-9482-4EA0-94EA-CEE399CC5CB2}"/>
              </a:ext>
            </a:extLst>
          </p:cNvPr>
          <p:cNvPicPr>
            <a:picLocks noChangeAspect="1"/>
          </p:cNvPicPr>
          <p:nvPr/>
        </p:nvPicPr>
        <p:blipFill rotWithShape="1">
          <a:blip r:embed="rId2"/>
          <a:srcRect l="25012" t="30735" r="71752" b="62094"/>
          <a:stretch/>
        </p:blipFill>
        <p:spPr>
          <a:xfrm>
            <a:off x="515822" y="315761"/>
            <a:ext cx="720940" cy="967849"/>
          </a:xfrm>
          <a:prstGeom prst="rect">
            <a:avLst/>
          </a:prstGeom>
        </p:spPr>
      </p:pic>
      <p:pic>
        <p:nvPicPr>
          <p:cNvPr id="7" name="Afbeelding 6">
            <a:extLst>
              <a:ext uri="{FF2B5EF4-FFF2-40B4-BE49-F238E27FC236}">
                <a16:creationId xmlns:a16="http://schemas.microsoft.com/office/drawing/2014/main" id="{DCAEFEC2-9C20-4971-AEA9-8B3A117F0F88}"/>
              </a:ext>
            </a:extLst>
          </p:cNvPr>
          <p:cNvPicPr>
            <a:picLocks noChangeAspect="1"/>
          </p:cNvPicPr>
          <p:nvPr/>
        </p:nvPicPr>
        <p:blipFill rotWithShape="1">
          <a:blip r:embed="rId2"/>
          <a:srcRect l="24143" t="42849" r="71154" b="49816"/>
          <a:stretch/>
        </p:blipFill>
        <p:spPr>
          <a:xfrm>
            <a:off x="352417" y="2692169"/>
            <a:ext cx="1047750" cy="990036"/>
          </a:xfrm>
          <a:prstGeom prst="rect">
            <a:avLst/>
          </a:prstGeom>
        </p:spPr>
      </p:pic>
      <p:pic>
        <p:nvPicPr>
          <p:cNvPr id="8" name="Afbeelding 7">
            <a:extLst>
              <a:ext uri="{FF2B5EF4-FFF2-40B4-BE49-F238E27FC236}">
                <a16:creationId xmlns:a16="http://schemas.microsoft.com/office/drawing/2014/main" id="{F728042A-2399-4386-BE2E-DE2CF3BC0A88}"/>
              </a:ext>
            </a:extLst>
          </p:cNvPr>
          <p:cNvPicPr>
            <a:picLocks noChangeAspect="1"/>
          </p:cNvPicPr>
          <p:nvPr/>
        </p:nvPicPr>
        <p:blipFill rotWithShape="1">
          <a:blip r:embed="rId2"/>
          <a:srcRect l="24143" t="51371" r="71154" b="43324"/>
          <a:stretch/>
        </p:blipFill>
        <p:spPr>
          <a:xfrm>
            <a:off x="452064" y="4334516"/>
            <a:ext cx="1047750" cy="716157"/>
          </a:xfrm>
          <a:prstGeom prst="rect">
            <a:avLst/>
          </a:prstGeom>
        </p:spPr>
      </p:pic>
      <p:pic>
        <p:nvPicPr>
          <p:cNvPr id="9" name="Afbeelding 8">
            <a:extLst>
              <a:ext uri="{FF2B5EF4-FFF2-40B4-BE49-F238E27FC236}">
                <a16:creationId xmlns:a16="http://schemas.microsoft.com/office/drawing/2014/main" id="{A5683C80-4531-4FA3-8DDF-CBB260F01E37}"/>
              </a:ext>
            </a:extLst>
          </p:cNvPr>
          <p:cNvPicPr>
            <a:picLocks noChangeAspect="1"/>
          </p:cNvPicPr>
          <p:nvPr/>
        </p:nvPicPr>
        <p:blipFill rotWithShape="1">
          <a:blip r:embed="rId2"/>
          <a:srcRect l="24143" t="60346" r="71154" b="32174"/>
          <a:stretch/>
        </p:blipFill>
        <p:spPr>
          <a:xfrm>
            <a:off x="352417" y="5532589"/>
            <a:ext cx="1047750" cy="1009650"/>
          </a:xfrm>
          <a:prstGeom prst="rect">
            <a:avLst/>
          </a:prstGeom>
        </p:spPr>
      </p:pic>
      <p:pic>
        <p:nvPicPr>
          <p:cNvPr id="11" name="Picture 4" descr="Tijdvak 2 - hv123 - Lesmateriaal - Wikiwijs">
            <a:extLst>
              <a:ext uri="{FF2B5EF4-FFF2-40B4-BE49-F238E27FC236}">
                <a16:creationId xmlns:a16="http://schemas.microsoft.com/office/drawing/2014/main" id="{27C7B67E-2BA8-472F-B1ED-708A671B5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7955" y="0"/>
            <a:ext cx="1045521" cy="104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51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4D8B7-FEBA-4178-88B2-75AF64BE5D37}"/>
              </a:ext>
            </a:extLst>
          </p:cNvPr>
          <p:cNvSpPr>
            <a:spLocks noGrp="1"/>
          </p:cNvSpPr>
          <p:nvPr>
            <p:ph type="title"/>
          </p:nvPr>
        </p:nvSpPr>
        <p:spPr/>
        <p:txBody>
          <a:bodyPr/>
          <a:lstStyle/>
          <a:p>
            <a:r>
              <a:rPr lang="nl-NL" dirty="0">
                <a:highlight>
                  <a:srgbClr val="800000"/>
                </a:highlight>
              </a:rPr>
              <a:t>Belangrijk binnen het Romeinse Rijk</a:t>
            </a:r>
          </a:p>
        </p:txBody>
      </p:sp>
      <p:sp>
        <p:nvSpPr>
          <p:cNvPr id="3" name="Tijdelijke aanduiding voor inhoud 2">
            <a:extLst>
              <a:ext uri="{FF2B5EF4-FFF2-40B4-BE49-F238E27FC236}">
                <a16:creationId xmlns:a16="http://schemas.microsoft.com/office/drawing/2014/main" id="{E703E6CA-7A5B-42D3-A66B-DF9E3421FA61}"/>
              </a:ext>
            </a:extLst>
          </p:cNvPr>
          <p:cNvSpPr>
            <a:spLocks noGrp="1"/>
          </p:cNvSpPr>
          <p:nvPr>
            <p:ph idx="1"/>
          </p:nvPr>
        </p:nvSpPr>
        <p:spPr/>
        <p:txBody>
          <a:bodyPr>
            <a:normAutofit fontScale="92500" lnSpcReduction="20000"/>
          </a:bodyPr>
          <a:lstStyle/>
          <a:p>
            <a:r>
              <a:rPr lang="nl-NL" sz="3200" dirty="0">
                <a:highlight>
                  <a:srgbClr val="800000"/>
                </a:highlight>
                <a:latin typeface="Arial" panose="020B0604020202020204" pitchFamily="34" charset="0"/>
                <a:cs typeface="Arial" panose="020B0604020202020204" pitchFamily="34" charset="0"/>
              </a:rPr>
              <a:t>Sterk, groot en goed </a:t>
            </a:r>
            <a:r>
              <a:rPr lang="nl-NL" sz="3200" b="1" dirty="0">
                <a:solidFill>
                  <a:srgbClr val="FFFF00"/>
                </a:solidFill>
                <a:highlight>
                  <a:srgbClr val="800000"/>
                </a:highlight>
                <a:latin typeface="Arial" panose="020B0604020202020204" pitchFamily="34" charset="0"/>
                <a:cs typeface="Arial" panose="020B0604020202020204" pitchFamily="34" charset="0"/>
              </a:rPr>
              <a:t>getraind leger</a:t>
            </a:r>
            <a:r>
              <a:rPr lang="nl-NL" sz="3200" dirty="0">
                <a:highlight>
                  <a:srgbClr val="800000"/>
                </a:highlight>
                <a:latin typeface="Arial" panose="020B0604020202020204" pitchFamily="34" charset="0"/>
                <a:cs typeface="Arial" panose="020B0604020202020204" pitchFamily="34" charset="0"/>
              </a:rPr>
              <a:t>.</a:t>
            </a:r>
          </a:p>
          <a:p>
            <a:r>
              <a:rPr lang="nl-NL" sz="3200" dirty="0">
                <a:highlight>
                  <a:srgbClr val="800000"/>
                </a:highlight>
                <a:latin typeface="Arial" panose="020B0604020202020204" pitchFamily="34" charset="0"/>
                <a:cs typeface="Arial" panose="020B0604020202020204" pitchFamily="34" charset="0"/>
              </a:rPr>
              <a:t>Rijk bestuurt vanuit één plaats; </a:t>
            </a:r>
            <a:r>
              <a:rPr lang="nl-NL" sz="3200" b="1" dirty="0">
                <a:solidFill>
                  <a:srgbClr val="FFFF00"/>
                </a:solidFill>
                <a:highlight>
                  <a:srgbClr val="800000"/>
                </a:highlight>
                <a:latin typeface="Arial" panose="020B0604020202020204" pitchFamily="34" charset="0"/>
                <a:cs typeface="Arial" panose="020B0604020202020204" pitchFamily="34" charset="0"/>
              </a:rPr>
              <a:t>Rome</a:t>
            </a:r>
            <a:r>
              <a:rPr lang="nl-NL" sz="3200" dirty="0">
                <a:highlight>
                  <a:srgbClr val="800000"/>
                </a:highlight>
                <a:latin typeface="Arial" panose="020B0604020202020204" pitchFamily="34" charset="0"/>
                <a:cs typeface="Arial" panose="020B0604020202020204" pitchFamily="34" charset="0"/>
              </a:rPr>
              <a:t>.</a:t>
            </a:r>
          </a:p>
          <a:p>
            <a:r>
              <a:rPr lang="nl-NL" sz="3200" b="1" dirty="0">
                <a:solidFill>
                  <a:srgbClr val="FFFF00"/>
                </a:solidFill>
                <a:highlight>
                  <a:srgbClr val="800000"/>
                </a:highlight>
                <a:latin typeface="Arial" panose="020B0604020202020204" pitchFamily="34" charset="0"/>
                <a:cs typeface="Arial" panose="020B0604020202020204" pitchFamily="34" charset="0"/>
              </a:rPr>
              <a:t>Veiligheid en rust </a:t>
            </a:r>
            <a:r>
              <a:rPr lang="nl-NL" sz="3200" dirty="0">
                <a:highlight>
                  <a:srgbClr val="800000"/>
                </a:highlight>
                <a:latin typeface="Arial" panose="020B0604020202020204" pitchFamily="34" charset="0"/>
                <a:cs typeface="Arial" panose="020B0604020202020204" pitchFamily="34" charset="0"/>
              </a:rPr>
              <a:t>onder veroverde gebieden en volken.</a:t>
            </a:r>
          </a:p>
          <a:p>
            <a:r>
              <a:rPr lang="nl-NL" sz="3200" dirty="0">
                <a:highlight>
                  <a:srgbClr val="800000"/>
                </a:highlight>
                <a:latin typeface="Arial" panose="020B0604020202020204" pitchFamily="34" charset="0"/>
                <a:cs typeface="Arial" panose="020B0604020202020204" pitchFamily="34" charset="0"/>
              </a:rPr>
              <a:t>Goede </a:t>
            </a:r>
            <a:r>
              <a:rPr lang="nl-NL" sz="3200" b="1" dirty="0">
                <a:solidFill>
                  <a:srgbClr val="FFFF00"/>
                </a:solidFill>
                <a:highlight>
                  <a:srgbClr val="800000"/>
                </a:highlight>
                <a:latin typeface="Arial" panose="020B0604020202020204" pitchFamily="34" charset="0"/>
                <a:cs typeface="Arial" panose="020B0604020202020204" pitchFamily="34" charset="0"/>
              </a:rPr>
              <a:t>wegen</a:t>
            </a:r>
            <a:r>
              <a:rPr lang="nl-NL" sz="3200" dirty="0">
                <a:highlight>
                  <a:srgbClr val="800000"/>
                </a:highlight>
                <a:latin typeface="Arial" panose="020B0604020202020204" pitchFamily="34" charset="0"/>
                <a:cs typeface="Arial" panose="020B0604020202020204" pitchFamily="34" charset="0"/>
              </a:rPr>
              <a:t> voor handel en legervervoer.</a:t>
            </a:r>
          </a:p>
          <a:p>
            <a:r>
              <a:rPr lang="nl-NL" sz="3200" b="1" dirty="0">
                <a:solidFill>
                  <a:srgbClr val="FFFF00"/>
                </a:solidFill>
                <a:highlight>
                  <a:srgbClr val="800000"/>
                </a:highlight>
                <a:latin typeface="Arial" panose="020B0604020202020204" pitchFamily="34" charset="0"/>
                <a:cs typeface="Arial" panose="020B0604020202020204" pitchFamily="34" charset="0"/>
              </a:rPr>
              <a:t>Grenzen</a:t>
            </a:r>
            <a:r>
              <a:rPr lang="nl-NL" sz="3200" dirty="0">
                <a:highlight>
                  <a:srgbClr val="800000"/>
                </a:highlight>
                <a:latin typeface="Arial" panose="020B0604020202020204" pitchFamily="34" charset="0"/>
                <a:cs typeface="Arial" panose="020B0604020202020204" pitchFamily="34" charset="0"/>
              </a:rPr>
              <a:t> werden goed bewaakt.</a:t>
            </a:r>
          </a:p>
          <a:p>
            <a:r>
              <a:rPr lang="nl-NL" sz="3200" dirty="0">
                <a:highlight>
                  <a:srgbClr val="800000"/>
                </a:highlight>
                <a:latin typeface="Arial" panose="020B0604020202020204" pitchFamily="34" charset="0"/>
                <a:cs typeface="Arial" panose="020B0604020202020204" pitchFamily="34" charset="0"/>
              </a:rPr>
              <a:t>Bloeiende </a:t>
            </a:r>
            <a:r>
              <a:rPr lang="nl-NL" sz="3200" b="1" dirty="0">
                <a:solidFill>
                  <a:srgbClr val="FFFF00"/>
                </a:solidFill>
                <a:highlight>
                  <a:srgbClr val="800000"/>
                </a:highlight>
                <a:latin typeface="Arial" panose="020B0604020202020204" pitchFamily="34" charset="0"/>
                <a:cs typeface="Arial" panose="020B0604020202020204" pitchFamily="34" charset="0"/>
              </a:rPr>
              <a:t>economie</a:t>
            </a:r>
            <a:r>
              <a:rPr lang="nl-NL" sz="3200" dirty="0">
                <a:highlight>
                  <a:srgbClr val="800000"/>
                </a:highlight>
                <a:latin typeface="Arial" panose="020B0604020202020204" pitchFamily="34" charset="0"/>
                <a:cs typeface="Arial" panose="020B0604020202020204" pitchFamily="34" charset="0"/>
              </a:rPr>
              <a:t>.</a:t>
            </a:r>
          </a:p>
          <a:p>
            <a:endParaRPr lang="nl-NL" dirty="0"/>
          </a:p>
        </p:txBody>
      </p:sp>
    </p:spTree>
    <p:extLst>
      <p:ext uri="{BB962C8B-B14F-4D97-AF65-F5344CB8AC3E}">
        <p14:creationId xmlns:p14="http://schemas.microsoft.com/office/powerpoint/2010/main" val="212985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F7BDC-8F01-478F-BC92-CD97229E0B29}"/>
              </a:ext>
            </a:extLst>
          </p:cNvPr>
          <p:cNvSpPr>
            <a:spLocks noGrp="1"/>
          </p:cNvSpPr>
          <p:nvPr>
            <p:ph type="title"/>
          </p:nvPr>
        </p:nvSpPr>
        <p:spPr>
          <a:xfrm>
            <a:off x="3879543" y="-65103"/>
            <a:ext cx="7388014" cy="1326321"/>
          </a:xfrm>
        </p:spPr>
        <p:txBody>
          <a:bodyPr/>
          <a:lstStyle/>
          <a:p>
            <a:r>
              <a:rPr lang="nl-NL" dirty="0">
                <a:highlight>
                  <a:srgbClr val="800000"/>
                </a:highlight>
              </a:rPr>
              <a:t>Julius Caesar</a:t>
            </a:r>
          </a:p>
        </p:txBody>
      </p:sp>
      <p:pic>
        <p:nvPicPr>
          <p:cNvPr id="5" name="Tijdelijke aanduiding voor inhoud 4">
            <a:extLst>
              <a:ext uri="{FF2B5EF4-FFF2-40B4-BE49-F238E27FC236}">
                <a16:creationId xmlns:a16="http://schemas.microsoft.com/office/drawing/2014/main" id="{D93EC40A-E1A2-43AB-9630-606A5F0282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203" r="17070" b="1793"/>
          <a:stretch/>
        </p:blipFill>
        <p:spPr>
          <a:xfrm>
            <a:off x="107697" y="70315"/>
            <a:ext cx="3221429" cy="6579060"/>
          </a:xfrm>
        </p:spPr>
      </p:pic>
      <p:sp>
        <p:nvSpPr>
          <p:cNvPr id="6" name="Tijdelijke aanduiding voor inhoud 2">
            <a:extLst>
              <a:ext uri="{FF2B5EF4-FFF2-40B4-BE49-F238E27FC236}">
                <a16:creationId xmlns:a16="http://schemas.microsoft.com/office/drawing/2014/main" id="{7F471FDD-4018-4F40-8227-0AA783833965}"/>
              </a:ext>
            </a:extLst>
          </p:cNvPr>
          <p:cNvSpPr txBox="1">
            <a:spLocks/>
          </p:cNvSpPr>
          <p:nvPr/>
        </p:nvSpPr>
        <p:spPr>
          <a:xfrm>
            <a:off x="3630967" y="1261218"/>
            <a:ext cx="8167456" cy="51307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457200" indent="-457200">
              <a:buFont typeface="+mj-lt"/>
              <a:buAutoNum type="arabicPeriod"/>
            </a:pPr>
            <a:r>
              <a:rPr lang="nl-NL" sz="2800" dirty="0">
                <a:latin typeface="Arial" panose="020B0604020202020204" pitchFamily="34" charset="0"/>
                <a:cs typeface="Arial" panose="020B0604020202020204" pitchFamily="34" charset="0"/>
              </a:rPr>
              <a:t>Wie was Julius Caesar?</a:t>
            </a:r>
          </a:p>
          <a:p>
            <a:pPr marL="457200" indent="-457200">
              <a:buFont typeface="+mj-lt"/>
              <a:buAutoNum type="arabicPeriod"/>
            </a:pPr>
            <a:r>
              <a:rPr lang="nl-NL" sz="2800" dirty="0">
                <a:latin typeface="Arial" panose="020B0604020202020204" pitchFamily="34" charset="0"/>
                <a:cs typeface="Arial" panose="020B0604020202020204" pitchFamily="34" charset="0"/>
              </a:rPr>
              <a:t>Waarom was Julius Caesar zo populair bij de Romeinen?</a:t>
            </a:r>
          </a:p>
        </p:txBody>
      </p:sp>
      <p:pic>
        <p:nvPicPr>
          <p:cNvPr id="4" name="Afbeelding 3">
            <a:extLst>
              <a:ext uri="{FF2B5EF4-FFF2-40B4-BE49-F238E27FC236}">
                <a16:creationId xmlns:a16="http://schemas.microsoft.com/office/drawing/2014/main" id="{D84C96FA-E8C6-4F90-939F-C1990D767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302" y="2496726"/>
            <a:ext cx="4465468" cy="4361274"/>
          </a:xfrm>
          <a:prstGeom prst="rect">
            <a:avLst/>
          </a:prstGeom>
        </p:spPr>
      </p:pic>
    </p:spTree>
    <p:extLst>
      <p:ext uri="{BB962C8B-B14F-4D97-AF65-F5344CB8AC3E}">
        <p14:creationId xmlns:p14="http://schemas.microsoft.com/office/powerpoint/2010/main" val="105250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F7BDC-8F01-478F-BC92-CD97229E0B29}"/>
              </a:ext>
            </a:extLst>
          </p:cNvPr>
          <p:cNvSpPr>
            <a:spLocks noGrp="1"/>
          </p:cNvSpPr>
          <p:nvPr>
            <p:ph type="title"/>
          </p:nvPr>
        </p:nvSpPr>
        <p:spPr>
          <a:xfrm>
            <a:off x="5175681" y="0"/>
            <a:ext cx="8337927" cy="1326321"/>
          </a:xfrm>
        </p:spPr>
        <p:txBody>
          <a:bodyPr>
            <a:normAutofit/>
          </a:bodyPr>
          <a:lstStyle/>
          <a:p>
            <a:r>
              <a:rPr lang="nl-NL" sz="3600" dirty="0">
                <a:highlight>
                  <a:srgbClr val="800000"/>
                </a:highlight>
              </a:rPr>
              <a:t>Van republiek </a:t>
            </a:r>
            <a:br>
              <a:rPr lang="nl-NL" sz="3600" dirty="0">
                <a:highlight>
                  <a:srgbClr val="800000"/>
                </a:highlight>
              </a:rPr>
            </a:br>
            <a:r>
              <a:rPr lang="nl-NL" sz="3600" dirty="0">
                <a:highlight>
                  <a:srgbClr val="800000"/>
                </a:highlight>
              </a:rPr>
              <a:t>naar keizerrijk</a:t>
            </a:r>
          </a:p>
        </p:txBody>
      </p:sp>
      <p:sp>
        <p:nvSpPr>
          <p:cNvPr id="6" name="Tijdelijke aanduiding voor inhoud 2">
            <a:extLst>
              <a:ext uri="{FF2B5EF4-FFF2-40B4-BE49-F238E27FC236}">
                <a16:creationId xmlns:a16="http://schemas.microsoft.com/office/drawing/2014/main" id="{7F471FDD-4018-4F40-8227-0AA783833965}"/>
              </a:ext>
            </a:extLst>
          </p:cNvPr>
          <p:cNvSpPr txBox="1">
            <a:spLocks/>
          </p:cNvSpPr>
          <p:nvPr/>
        </p:nvSpPr>
        <p:spPr>
          <a:xfrm>
            <a:off x="6614760" y="1727295"/>
            <a:ext cx="5459767" cy="51307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Waarom was Julius Caesar zo populair bij de Romeinen?</a:t>
            </a:r>
          </a:p>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Wat is een </a:t>
            </a:r>
            <a:r>
              <a:rPr lang="nl-NL" sz="2800" b="1" dirty="0">
                <a:solidFill>
                  <a:srgbClr val="FFFF00"/>
                </a:solidFill>
                <a:highlight>
                  <a:srgbClr val="800000"/>
                </a:highlight>
                <a:latin typeface="Arial" panose="020B0604020202020204" pitchFamily="34" charset="0"/>
                <a:cs typeface="Arial" panose="020B0604020202020204" pitchFamily="34" charset="0"/>
              </a:rPr>
              <a:t>dictator</a:t>
            </a:r>
            <a:r>
              <a:rPr lang="nl-NL" sz="2800" dirty="0">
                <a:highlight>
                  <a:srgbClr val="800000"/>
                </a:highlight>
                <a:latin typeface="Arial" panose="020B0604020202020204" pitchFamily="34" charset="0"/>
                <a:cs typeface="Arial" panose="020B0604020202020204" pitchFamily="34" charset="0"/>
              </a:rPr>
              <a:t>?</a:t>
            </a:r>
          </a:p>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Waarom waren de </a:t>
            </a:r>
            <a:r>
              <a:rPr lang="nl-NL" sz="2800" b="1" dirty="0">
                <a:solidFill>
                  <a:srgbClr val="FFFF00"/>
                </a:solidFill>
                <a:highlight>
                  <a:srgbClr val="800000"/>
                </a:highlight>
                <a:latin typeface="Arial" panose="020B0604020202020204" pitchFamily="34" charset="0"/>
                <a:cs typeface="Arial" panose="020B0604020202020204" pitchFamily="34" charset="0"/>
              </a:rPr>
              <a:t>senatoren</a:t>
            </a:r>
            <a:r>
              <a:rPr lang="nl-NL" sz="2800" dirty="0">
                <a:highlight>
                  <a:srgbClr val="800000"/>
                </a:highlight>
                <a:latin typeface="Arial" panose="020B0604020202020204" pitchFamily="34" charset="0"/>
                <a:cs typeface="Arial" panose="020B0604020202020204" pitchFamily="34" charset="0"/>
              </a:rPr>
              <a:t> bang voor Julius Caesar?</a:t>
            </a:r>
          </a:p>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Hoe werd de Romeinse </a:t>
            </a:r>
            <a:r>
              <a:rPr lang="nl-NL" sz="2800" b="1" dirty="0">
                <a:solidFill>
                  <a:srgbClr val="FFFF00"/>
                </a:solidFill>
                <a:highlight>
                  <a:srgbClr val="800000"/>
                </a:highlight>
                <a:latin typeface="Arial" panose="020B0604020202020204" pitchFamily="34" charset="0"/>
                <a:cs typeface="Arial" panose="020B0604020202020204" pitchFamily="34" charset="0"/>
              </a:rPr>
              <a:t>republiek</a:t>
            </a:r>
            <a:r>
              <a:rPr lang="nl-NL" sz="2800" dirty="0">
                <a:highlight>
                  <a:srgbClr val="800000"/>
                </a:highlight>
                <a:latin typeface="Arial" panose="020B0604020202020204" pitchFamily="34" charset="0"/>
                <a:cs typeface="Arial" panose="020B0604020202020204" pitchFamily="34" charset="0"/>
              </a:rPr>
              <a:t> een </a:t>
            </a:r>
            <a:r>
              <a:rPr lang="nl-NL" sz="2800" b="1" dirty="0">
                <a:solidFill>
                  <a:srgbClr val="FFFF00"/>
                </a:solidFill>
                <a:highlight>
                  <a:srgbClr val="800000"/>
                </a:highlight>
                <a:latin typeface="Arial" panose="020B0604020202020204" pitchFamily="34" charset="0"/>
                <a:cs typeface="Arial" panose="020B0604020202020204" pitchFamily="34" charset="0"/>
              </a:rPr>
              <a:t>keizerrijk</a:t>
            </a:r>
            <a:r>
              <a:rPr lang="nl-NL" sz="2800" dirty="0">
                <a:highlight>
                  <a:srgbClr val="800000"/>
                </a:highlight>
                <a:latin typeface="Arial" panose="020B0604020202020204" pitchFamily="34" charset="0"/>
                <a:cs typeface="Arial" panose="020B0604020202020204" pitchFamily="34" charset="0"/>
              </a:rPr>
              <a:t>?</a:t>
            </a:r>
          </a:p>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Wat hield de </a:t>
            </a:r>
            <a:r>
              <a:rPr lang="nl-NL" sz="2800" b="1" dirty="0">
                <a:solidFill>
                  <a:srgbClr val="FFFF00"/>
                </a:solidFill>
                <a:highlight>
                  <a:srgbClr val="800000"/>
                </a:highlight>
                <a:latin typeface="Arial" panose="020B0604020202020204" pitchFamily="34" charset="0"/>
                <a:cs typeface="Arial" panose="020B0604020202020204" pitchFamily="34" charset="0"/>
              </a:rPr>
              <a:t>Pax Romana </a:t>
            </a:r>
            <a:r>
              <a:rPr lang="nl-NL" sz="2800" dirty="0">
                <a:highlight>
                  <a:srgbClr val="800000"/>
                </a:highlight>
                <a:latin typeface="Arial" panose="020B0604020202020204" pitchFamily="34" charset="0"/>
                <a:cs typeface="Arial" panose="020B0604020202020204" pitchFamily="34" charset="0"/>
              </a:rPr>
              <a:t>in?</a:t>
            </a:r>
          </a:p>
        </p:txBody>
      </p:sp>
      <p:sp>
        <p:nvSpPr>
          <p:cNvPr id="4" name="Tijdelijke aanduiding voor inhoud 3">
            <a:extLst>
              <a:ext uri="{FF2B5EF4-FFF2-40B4-BE49-F238E27FC236}">
                <a16:creationId xmlns:a16="http://schemas.microsoft.com/office/drawing/2014/main" id="{B98B9792-F666-4567-9146-3B51EA7E9C1D}"/>
              </a:ext>
            </a:extLst>
          </p:cNvPr>
          <p:cNvSpPr>
            <a:spLocks noGrp="1"/>
          </p:cNvSpPr>
          <p:nvPr>
            <p:ph idx="1"/>
          </p:nvPr>
        </p:nvSpPr>
        <p:spPr>
          <a:xfrm>
            <a:off x="0" y="150920"/>
            <a:ext cx="6499350" cy="6707079"/>
          </a:xfrm>
        </p:spPr>
        <p:txBody>
          <a:bodyPr>
            <a:normAutofit fontScale="92500" lnSpcReduction="10000"/>
          </a:bodyPr>
          <a:lstStyle/>
          <a:p>
            <a:r>
              <a:rPr lang="nl-NL" sz="2400" dirty="0">
                <a:latin typeface="Arial" panose="020B0604020202020204" pitchFamily="34" charset="0"/>
                <a:cs typeface="Arial" panose="020B0604020202020204" pitchFamily="34" charset="0"/>
              </a:rPr>
              <a:t>Soms was een </a:t>
            </a:r>
            <a:r>
              <a:rPr lang="nl-NL" sz="2400" b="1" dirty="0">
                <a:solidFill>
                  <a:srgbClr val="FFFF00"/>
                </a:solidFill>
                <a:latin typeface="Arial" panose="020B0604020202020204" pitchFamily="34" charset="0"/>
                <a:cs typeface="Arial" panose="020B0604020202020204" pitchFamily="34" charset="0"/>
              </a:rPr>
              <a:t>consul</a:t>
            </a:r>
            <a:r>
              <a:rPr lang="nl-NL" sz="2400" dirty="0">
                <a:latin typeface="Arial" panose="020B0604020202020204" pitchFamily="34" charset="0"/>
                <a:cs typeface="Arial" panose="020B0604020202020204" pitchFamily="34" charset="0"/>
              </a:rPr>
              <a:t> heel machtig, zoals generaal Julius Caesar. Toen het in Rome erg slecht ging, werd hij aangesteld als </a:t>
            </a:r>
            <a:r>
              <a:rPr lang="nl-NL" sz="2400" b="1" dirty="0">
                <a:solidFill>
                  <a:srgbClr val="FFFF00"/>
                </a:solidFill>
                <a:latin typeface="Arial" panose="020B0604020202020204" pitchFamily="34" charset="0"/>
                <a:cs typeface="Arial" panose="020B0604020202020204" pitchFamily="34" charset="0"/>
              </a:rPr>
              <a:t>dictator</a:t>
            </a:r>
            <a:r>
              <a:rPr lang="nl-NL" sz="2400" dirty="0">
                <a:latin typeface="Arial" panose="020B0604020202020204" pitchFamily="34" charset="0"/>
                <a:cs typeface="Arial" panose="020B0604020202020204" pitchFamily="34" charset="0"/>
              </a:rPr>
              <a:t>. Een </a:t>
            </a:r>
            <a:r>
              <a:rPr lang="nl-NL" sz="2400" b="1" dirty="0">
                <a:solidFill>
                  <a:srgbClr val="FFFF00"/>
                </a:solidFill>
                <a:latin typeface="Arial" panose="020B0604020202020204" pitchFamily="34" charset="0"/>
                <a:cs typeface="Arial" panose="020B0604020202020204" pitchFamily="34" charset="0"/>
              </a:rPr>
              <a:t>dictator</a:t>
            </a:r>
            <a:r>
              <a:rPr lang="nl-NL" sz="2400" dirty="0">
                <a:latin typeface="Arial" panose="020B0604020202020204" pitchFamily="34" charset="0"/>
                <a:cs typeface="Arial" panose="020B0604020202020204" pitchFamily="34" charset="0"/>
              </a:rPr>
              <a:t> kreeg zes maanden lang heel veel macht, om snel veranderingen in te voeren. Caesar werd echter tien jaar lang </a:t>
            </a:r>
            <a:r>
              <a:rPr lang="nl-NL" sz="2400" b="1" dirty="0">
                <a:solidFill>
                  <a:srgbClr val="FFFF00"/>
                </a:solidFill>
                <a:latin typeface="Arial" panose="020B0604020202020204" pitchFamily="34" charset="0"/>
                <a:cs typeface="Arial" panose="020B0604020202020204" pitchFamily="34" charset="0"/>
              </a:rPr>
              <a:t>dictator</a:t>
            </a:r>
            <a:r>
              <a:rPr lang="nl-NL" sz="2400" dirty="0">
                <a:latin typeface="Arial" panose="020B0604020202020204" pitchFamily="34" charset="0"/>
                <a:cs typeface="Arial" panose="020B0604020202020204" pitchFamily="34" charset="0"/>
              </a:rPr>
              <a:t>. Omdat hij al gauw zijn macht uitbreidde, waren de </a:t>
            </a:r>
            <a:r>
              <a:rPr lang="nl-NL" sz="2400" b="1" dirty="0">
                <a:solidFill>
                  <a:srgbClr val="FFFF00"/>
                </a:solidFill>
                <a:latin typeface="Arial" panose="020B0604020202020204" pitchFamily="34" charset="0"/>
                <a:cs typeface="Arial" panose="020B0604020202020204" pitchFamily="34" charset="0"/>
              </a:rPr>
              <a:t>senatoren</a:t>
            </a:r>
            <a:r>
              <a:rPr lang="nl-NL" sz="2400" dirty="0">
                <a:latin typeface="Arial" panose="020B0604020202020204" pitchFamily="34" charset="0"/>
                <a:cs typeface="Arial" panose="020B0604020202020204" pitchFamily="34" charset="0"/>
              </a:rPr>
              <a:t> bang dat hij koning wilde worden. Daarom vermoordden zij hem, midden in de </a:t>
            </a:r>
            <a:r>
              <a:rPr lang="nl-NL" sz="2400" b="1" dirty="0">
                <a:solidFill>
                  <a:srgbClr val="FFFF00"/>
                </a:solidFill>
                <a:latin typeface="Arial" panose="020B0604020202020204" pitchFamily="34" charset="0"/>
                <a:cs typeface="Arial" panose="020B0604020202020204" pitchFamily="34" charset="0"/>
              </a:rPr>
              <a:t>senaat</a:t>
            </a:r>
            <a:r>
              <a:rPr lang="nl-NL" sz="2400" dirty="0">
                <a:latin typeface="Arial" panose="020B0604020202020204" pitchFamily="34" charset="0"/>
                <a:cs typeface="Arial" panose="020B0604020202020204" pitchFamily="34" charset="0"/>
              </a:rPr>
              <a:t>. Na de dood van Caesar brak er een </a:t>
            </a:r>
            <a:r>
              <a:rPr lang="nl-NL" sz="2400" b="1" dirty="0">
                <a:solidFill>
                  <a:srgbClr val="FFFF00"/>
                </a:solidFill>
                <a:latin typeface="Arial" panose="020B0604020202020204" pitchFamily="34" charset="0"/>
                <a:cs typeface="Arial" panose="020B0604020202020204" pitchFamily="34" charset="0"/>
              </a:rPr>
              <a:t>burgeroorlog</a:t>
            </a:r>
            <a:r>
              <a:rPr lang="nl-NL" sz="2400" dirty="0">
                <a:latin typeface="Arial" panose="020B0604020202020204" pitchFamily="34" charset="0"/>
                <a:cs typeface="Arial" panose="020B0604020202020204" pitchFamily="34" charset="0"/>
              </a:rPr>
              <a:t> uit, wie zou de nieuwe leider worden? Caesars geadopteerde zoon, Octavianus Augustus, won de </a:t>
            </a:r>
            <a:r>
              <a:rPr lang="nl-NL" sz="2400" b="1" dirty="0">
                <a:solidFill>
                  <a:srgbClr val="FFFF00"/>
                </a:solidFill>
                <a:latin typeface="Arial" panose="020B0604020202020204" pitchFamily="34" charset="0"/>
                <a:cs typeface="Arial" panose="020B0604020202020204" pitchFamily="34" charset="0"/>
              </a:rPr>
              <a:t>burgeroorlog</a:t>
            </a:r>
            <a:r>
              <a:rPr lang="nl-NL" sz="2400" dirty="0">
                <a:latin typeface="Arial" panose="020B0604020202020204" pitchFamily="34" charset="0"/>
                <a:cs typeface="Arial" panose="020B0604020202020204" pitchFamily="34" charset="0"/>
              </a:rPr>
              <a:t>. Hij benoemde zichzelf tot </a:t>
            </a:r>
            <a:r>
              <a:rPr lang="nl-NL" sz="2400" b="1" dirty="0">
                <a:solidFill>
                  <a:srgbClr val="FFFF00"/>
                </a:solidFill>
                <a:latin typeface="Arial" panose="020B0604020202020204" pitchFamily="34" charset="0"/>
                <a:cs typeface="Arial" panose="020B0604020202020204" pitchFamily="34" charset="0"/>
              </a:rPr>
              <a:t>keizer</a:t>
            </a:r>
            <a:r>
              <a:rPr lang="nl-NL" sz="2400" dirty="0">
                <a:latin typeface="Arial" panose="020B0604020202020204" pitchFamily="34" charset="0"/>
                <a:cs typeface="Arial" panose="020B0604020202020204" pitchFamily="34" charset="0"/>
              </a:rPr>
              <a:t> en trok alle macht naar zich toe. Onder zijn bestuur begon de </a:t>
            </a:r>
            <a:r>
              <a:rPr lang="nl-NL" sz="2400" b="1" dirty="0">
                <a:solidFill>
                  <a:srgbClr val="FFFF00"/>
                </a:solidFill>
                <a:latin typeface="Arial" panose="020B0604020202020204" pitchFamily="34" charset="0"/>
                <a:cs typeface="Arial" panose="020B0604020202020204" pitchFamily="34" charset="0"/>
              </a:rPr>
              <a:t>Pax Romana </a:t>
            </a:r>
            <a:r>
              <a:rPr lang="nl-NL" sz="2400" dirty="0">
                <a:latin typeface="Arial" panose="020B0604020202020204" pitchFamily="34" charset="0"/>
                <a:cs typeface="Arial" panose="020B0604020202020204" pitchFamily="34" charset="0"/>
              </a:rPr>
              <a:t>(</a:t>
            </a:r>
            <a:r>
              <a:rPr lang="nl-NL" sz="2400" dirty="0">
                <a:solidFill>
                  <a:srgbClr val="FFFF00"/>
                </a:solidFill>
                <a:latin typeface="Arial" panose="020B0604020202020204" pitchFamily="34" charset="0"/>
                <a:cs typeface="Arial" panose="020B0604020202020204" pitchFamily="34" charset="0"/>
              </a:rPr>
              <a:t>200 jaar aan vrede, welvaart en landuitbreiding</a:t>
            </a:r>
            <a:r>
              <a:rPr lang="nl-NL"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85889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FD05A-770B-459D-8E3A-A06BC113475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23108C3-57B3-4E3E-9450-90CBC6D0A4C1}"/>
              </a:ext>
            </a:extLst>
          </p:cNvPr>
          <p:cNvSpPr>
            <a:spLocks noGrp="1"/>
          </p:cNvSpPr>
          <p:nvPr>
            <p:ph idx="1"/>
          </p:nvPr>
        </p:nvSpPr>
        <p:spPr/>
        <p:txBody>
          <a:bodyPr/>
          <a:lstStyle/>
          <a:p>
            <a:endParaRPr lang="nl-NL"/>
          </a:p>
        </p:txBody>
      </p:sp>
      <p:pic>
        <p:nvPicPr>
          <p:cNvPr id="6" name="Afbeelding 5">
            <a:extLst>
              <a:ext uri="{FF2B5EF4-FFF2-40B4-BE49-F238E27FC236}">
                <a16:creationId xmlns:a16="http://schemas.microsoft.com/office/drawing/2014/main" id="{19B0F76E-8232-42C1-ACB1-7C9C85EC3D3C}"/>
              </a:ext>
            </a:extLst>
          </p:cNvPr>
          <p:cNvPicPr>
            <a:picLocks noChangeAspect="1"/>
          </p:cNvPicPr>
          <p:nvPr/>
        </p:nvPicPr>
        <p:blipFill rotWithShape="1">
          <a:blip r:embed="rId2"/>
          <a:srcRect l="60146" t="37541" r="5412" b="18187"/>
          <a:stretch/>
        </p:blipFill>
        <p:spPr>
          <a:xfrm>
            <a:off x="0" y="22140"/>
            <a:ext cx="8598477" cy="6858000"/>
          </a:xfrm>
          <a:prstGeom prst="rect">
            <a:avLst/>
          </a:prstGeom>
        </p:spPr>
      </p:pic>
      <p:pic>
        <p:nvPicPr>
          <p:cNvPr id="1028" name="Picture 4" descr="Caesar Augustus rise to power | Britannica">
            <a:extLst>
              <a:ext uri="{FF2B5EF4-FFF2-40B4-BE49-F238E27FC236}">
                <a16:creationId xmlns:a16="http://schemas.microsoft.com/office/drawing/2014/main" id="{696B6794-0F7C-4894-938F-E858D527F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337" y="22140"/>
            <a:ext cx="4538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230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292659" y="2087186"/>
            <a:ext cx="11408110" cy="4411268"/>
          </a:xfrm>
        </p:spPr>
        <p:txBody>
          <a:bodyPr>
            <a:normAutofit fontScale="92500" lnSpcReduction="20000"/>
          </a:bodyPr>
          <a:lstStyle/>
          <a:p>
            <a:pPr marL="742950" indent="-742950">
              <a:buFont typeface="+mj-lt"/>
              <a:buAutoNum type="arabicPeriod"/>
            </a:pPr>
            <a:r>
              <a:rPr lang="nl-NL" sz="4000" dirty="0">
                <a:highlight>
                  <a:srgbClr val="800000"/>
                </a:highlight>
                <a:latin typeface="Arial" panose="020B0604020202020204" pitchFamily="34" charset="0"/>
                <a:cs typeface="Arial" panose="020B0604020202020204" pitchFamily="34" charset="0"/>
              </a:rPr>
              <a:t>Wat maakte het Romeinse rijk zo machtig? Benoem drie kenmerken van het Romeinse Rijk.</a:t>
            </a:r>
          </a:p>
          <a:p>
            <a:pPr marL="742950" indent="-742950">
              <a:buFont typeface="+mj-lt"/>
              <a:buAutoNum type="arabicPeriod"/>
            </a:pPr>
            <a:r>
              <a:rPr lang="nl-NL" sz="4000" dirty="0">
                <a:highlight>
                  <a:srgbClr val="800000"/>
                </a:highlight>
                <a:latin typeface="Arial" panose="020B0604020202020204" pitchFamily="34" charset="0"/>
                <a:cs typeface="Arial" panose="020B0604020202020204" pitchFamily="34" charset="0"/>
              </a:rPr>
              <a:t>Hoe ontstond de Romeinse Republiek en welke staatsvorm hadden de Romeinen eerst?</a:t>
            </a:r>
          </a:p>
          <a:p>
            <a:pPr marL="742950" indent="-742950">
              <a:buFont typeface="+mj-lt"/>
              <a:buAutoNum type="arabicPeriod"/>
            </a:pPr>
            <a:r>
              <a:rPr lang="nl-NL" sz="4000" dirty="0">
                <a:highlight>
                  <a:srgbClr val="800000"/>
                </a:highlight>
                <a:latin typeface="Arial" panose="020B0604020202020204" pitchFamily="34" charset="0"/>
                <a:cs typeface="Arial" panose="020B0604020202020204" pitchFamily="34" charset="0"/>
              </a:rPr>
              <a:t>Hoe werd de </a:t>
            </a:r>
            <a:r>
              <a:rPr lang="nl-NL" sz="4000" b="1" dirty="0">
                <a:solidFill>
                  <a:srgbClr val="FFFF00"/>
                </a:solidFill>
                <a:highlight>
                  <a:srgbClr val="800000"/>
                </a:highlight>
                <a:latin typeface="Arial" panose="020B0604020202020204" pitchFamily="34" charset="0"/>
                <a:cs typeface="Arial" panose="020B0604020202020204" pitchFamily="34" charset="0"/>
              </a:rPr>
              <a:t>republiek</a:t>
            </a:r>
            <a:r>
              <a:rPr lang="nl-NL" sz="4000" dirty="0">
                <a:highlight>
                  <a:srgbClr val="800000"/>
                </a:highlight>
                <a:latin typeface="Arial" panose="020B0604020202020204" pitchFamily="34" charset="0"/>
                <a:cs typeface="Arial" panose="020B0604020202020204" pitchFamily="34" charset="0"/>
              </a:rPr>
              <a:t> een </a:t>
            </a:r>
            <a:r>
              <a:rPr lang="nl-NL" sz="4000" b="1" dirty="0">
                <a:solidFill>
                  <a:srgbClr val="FFFF00"/>
                </a:solidFill>
                <a:highlight>
                  <a:srgbClr val="800000"/>
                </a:highlight>
                <a:latin typeface="Arial" panose="020B0604020202020204" pitchFamily="34" charset="0"/>
                <a:cs typeface="Arial" panose="020B0604020202020204" pitchFamily="34" charset="0"/>
              </a:rPr>
              <a:t>keizerrijk</a:t>
            </a:r>
            <a:r>
              <a:rPr lang="nl-NL" sz="4000" dirty="0">
                <a:highlight>
                  <a:srgbClr val="800000"/>
                </a:highlight>
                <a:latin typeface="Arial" panose="020B0604020202020204" pitchFamily="34" charset="0"/>
                <a:cs typeface="Arial" panose="020B0604020202020204" pitchFamily="34" charset="0"/>
              </a:rPr>
              <a:t>? Gebruik in jouw antwoord het begrip</a:t>
            </a:r>
            <a:r>
              <a:rPr lang="nl-NL" sz="4000" b="1" dirty="0">
                <a:solidFill>
                  <a:srgbClr val="FFFF00"/>
                </a:solidFill>
                <a:highlight>
                  <a:srgbClr val="800000"/>
                </a:highlight>
                <a:latin typeface="Arial" panose="020B0604020202020204" pitchFamily="34" charset="0"/>
                <a:cs typeface="Arial" panose="020B0604020202020204" pitchFamily="34" charset="0"/>
              </a:rPr>
              <a:t> </a:t>
            </a:r>
            <a:r>
              <a:rPr lang="nl-NL" sz="4000" b="1" i="1" dirty="0">
                <a:solidFill>
                  <a:srgbClr val="FFFF00"/>
                </a:solidFill>
                <a:highlight>
                  <a:srgbClr val="800000"/>
                </a:highlight>
                <a:latin typeface="Arial" panose="020B0604020202020204" pitchFamily="34" charset="0"/>
                <a:cs typeface="Arial" panose="020B0604020202020204" pitchFamily="34" charset="0"/>
              </a:rPr>
              <a:t>dictator </a:t>
            </a:r>
            <a:r>
              <a:rPr lang="nl-NL" sz="4000" dirty="0">
                <a:highlight>
                  <a:srgbClr val="800000"/>
                </a:highlight>
                <a:latin typeface="Arial" panose="020B0604020202020204" pitchFamily="34" charset="0"/>
                <a:cs typeface="Arial" panose="020B0604020202020204" pitchFamily="34" charset="0"/>
              </a:rPr>
              <a:t>en </a:t>
            </a:r>
            <a:r>
              <a:rPr lang="nl-NL" sz="4000" b="1" i="1" dirty="0">
                <a:solidFill>
                  <a:srgbClr val="FFFF00"/>
                </a:solidFill>
                <a:highlight>
                  <a:srgbClr val="800000"/>
                </a:highlight>
                <a:latin typeface="Arial" panose="020B0604020202020204" pitchFamily="34" charset="0"/>
                <a:cs typeface="Arial" panose="020B0604020202020204" pitchFamily="34" charset="0"/>
              </a:rPr>
              <a:t>burgeroorlogen.</a:t>
            </a:r>
          </a:p>
          <a:p>
            <a:endParaRPr lang="nl-NL" dirty="0"/>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1580586" cy="158058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2D19F24F-0D3E-4E36-81EA-0C1D8D544EC2}"/>
              </a:ext>
            </a:extLst>
          </p:cNvPr>
          <p:cNvSpPr>
            <a:spLocks noGrp="1"/>
          </p:cNvSpPr>
          <p:nvPr>
            <p:ph type="title"/>
          </p:nvPr>
        </p:nvSpPr>
        <p:spPr>
          <a:xfrm>
            <a:off x="914400" y="358775"/>
            <a:ext cx="10353675" cy="1327150"/>
          </a:xfrm>
        </p:spPr>
        <p:txBody>
          <a:bodyPr>
            <a:normAutofit/>
          </a:bodyPr>
          <a:lstStyle/>
          <a:p>
            <a:r>
              <a:rPr lang="nl-NL" sz="5400" dirty="0">
                <a:highlight>
                  <a:srgbClr val="800000"/>
                </a:highlight>
              </a:rPr>
              <a:t>Even herhalen</a:t>
            </a:r>
          </a:p>
        </p:txBody>
      </p:sp>
    </p:spTree>
    <p:extLst>
      <p:ext uri="{BB962C8B-B14F-4D97-AF65-F5344CB8AC3E}">
        <p14:creationId xmlns:p14="http://schemas.microsoft.com/office/powerpoint/2010/main" val="398261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050" name="Picture 2" descr="Wat bestuurders van de oude Romeinen kunnen leren">
            <a:extLst>
              <a:ext uri="{FF2B5EF4-FFF2-40B4-BE49-F238E27FC236}">
                <a16:creationId xmlns:a16="http://schemas.microsoft.com/office/drawing/2014/main" id="{1C8C9291-202F-428E-A881-C622D5AA4AA8}"/>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20355" b="4416"/>
          <a:stretch/>
        </p:blipFill>
        <p:spPr bwMode="auto">
          <a:xfrm>
            <a:off x="20" y="2030"/>
            <a:ext cx="12191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FE7CAC6-EFB5-4E2E-AEC9-86EA3718C7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el 1">
            <a:extLst>
              <a:ext uri="{FF2B5EF4-FFF2-40B4-BE49-F238E27FC236}">
                <a16:creationId xmlns:a16="http://schemas.microsoft.com/office/drawing/2014/main" id="{613519A5-9CF6-4368-A1D6-CEF62C4351E5}"/>
              </a:ext>
            </a:extLst>
          </p:cNvPr>
          <p:cNvSpPr>
            <a:spLocks noGrp="1"/>
          </p:cNvSpPr>
          <p:nvPr>
            <p:ph type="title"/>
          </p:nvPr>
        </p:nvSpPr>
        <p:spPr>
          <a:xfrm>
            <a:off x="913796" y="274838"/>
            <a:ext cx="10353761" cy="1326321"/>
          </a:xfrm>
        </p:spPr>
        <p:txBody>
          <a:bodyPr>
            <a:normAutofit/>
          </a:bodyPr>
          <a:lstStyle/>
          <a:p>
            <a:r>
              <a:rPr lang="nl-NL" sz="5400" dirty="0">
                <a:highlight>
                  <a:srgbClr val="800000"/>
                </a:highlight>
              </a:rPr>
              <a:t>De planning</a:t>
            </a:r>
          </a:p>
        </p:txBody>
      </p:sp>
      <p:sp>
        <p:nvSpPr>
          <p:cNvPr id="3" name="Tijdelijke aanduiding voor inhoud 2">
            <a:extLst>
              <a:ext uri="{FF2B5EF4-FFF2-40B4-BE49-F238E27FC236}">
                <a16:creationId xmlns:a16="http://schemas.microsoft.com/office/drawing/2014/main" id="{4AF1CBF4-398C-429B-99EC-B33B3C3EBB42}"/>
              </a:ext>
            </a:extLst>
          </p:cNvPr>
          <p:cNvSpPr>
            <a:spLocks noGrp="1"/>
          </p:cNvSpPr>
          <p:nvPr>
            <p:ph idx="1"/>
          </p:nvPr>
        </p:nvSpPr>
        <p:spPr>
          <a:xfrm>
            <a:off x="3600450" y="2096064"/>
            <a:ext cx="7667107" cy="3695136"/>
          </a:xfrm>
        </p:spPr>
        <p:txBody>
          <a:bodyPr>
            <a:normAutofit/>
          </a:bodyPr>
          <a:lstStyle/>
          <a:p>
            <a:r>
              <a:rPr lang="nl-NL" sz="4000" dirty="0">
                <a:highlight>
                  <a:srgbClr val="800000"/>
                </a:highlight>
              </a:rPr>
              <a:t>Wat weten we al?</a:t>
            </a:r>
          </a:p>
          <a:p>
            <a:r>
              <a:rPr lang="nl-NL" sz="4000" dirty="0">
                <a:highlight>
                  <a:srgbClr val="800000"/>
                </a:highlight>
              </a:rPr>
              <a:t>De lesdoelen</a:t>
            </a:r>
          </a:p>
          <a:p>
            <a:r>
              <a:rPr lang="nl-NL" sz="4000" dirty="0">
                <a:highlight>
                  <a:srgbClr val="800000"/>
                </a:highlight>
              </a:rPr>
              <a:t>Opdrachten maken</a:t>
            </a:r>
          </a:p>
          <a:p>
            <a:r>
              <a:rPr lang="nl-NL" sz="4000" dirty="0">
                <a:highlight>
                  <a:srgbClr val="800000"/>
                </a:highlight>
              </a:rPr>
              <a:t>Afsluiting</a:t>
            </a:r>
          </a:p>
        </p:txBody>
      </p:sp>
      <p:pic>
        <p:nvPicPr>
          <p:cNvPr id="8" name="Picture 4" descr="Tijdvak 2 - hv123 - Lesmateriaal - Wikiwijs">
            <a:extLst>
              <a:ext uri="{FF2B5EF4-FFF2-40B4-BE49-F238E27FC236}">
                <a16:creationId xmlns:a16="http://schemas.microsoft.com/office/drawing/2014/main" id="{D645678F-9F60-44C0-8A7D-575356852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08" y="1873967"/>
            <a:ext cx="3110065" cy="311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362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C2B01-6979-4ADE-80F7-B0DD0F1579E1}"/>
              </a:ext>
            </a:extLst>
          </p:cNvPr>
          <p:cNvSpPr>
            <a:spLocks noGrp="1"/>
          </p:cNvSpPr>
          <p:nvPr>
            <p:ph type="title"/>
          </p:nvPr>
        </p:nvSpPr>
        <p:spPr>
          <a:xfrm>
            <a:off x="612560" y="195309"/>
            <a:ext cx="10575098" cy="1326321"/>
          </a:xfrm>
        </p:spPr>
        <p:txBody>
          <a:bodyPr>
            <a:normAutofit/>
          </a:bodyPr>
          <a:lstStyle/>
          <a:p>
            <a:r>
              <a:rPr lang="nl-NL" sz="4400" dirty="0">
                <a:highlight>
                  <a:srgbClr val="800000"/>
                </a:highlight>
              </a:rPr>
              <a:t>De </a:t>
            </a:r>
            <a:r>
              <a:rPr lang="nl-NL" sz="4400" dirty="0" err="1">
                <a:highlight>
                  <a:srgbClr val="800000"/>
                </a:highlight>
              </a:rPr>
              <a:t>grieken</a:t>
            </a:r>
            <a:r>
              <a:rPr lang="nl-NL" sz="4400" dirty="0">
                <a:highlight>
                  <a:srgbClr val="800000"/>
                </a:highlight>
              </a:rPr>
              <a:t> als voorbeeld </a:t>
            </a:r>
            <a:br>
              <a:rPr lang="nl-NL" sz="4400" dirty="0">
                <a:highlight>
                  <a:srgbClr val="800000"/>
                </a:highlight>
              </a:rPr>
            </a:br>
            <a:r>
              <a:rPr lang="nl-NL" sz="4400" dirty="0">
                <a:highlight>
                  <a:srgbClr val="800000"/>
                </a:highlight>
              </a:rPr>
              <a:t>(blz. 47)</a:t>
            </a:r>
          </a:p>
        </p:txBody>
      </p:sp>
      <p:pic>
        <p:nvPicPr>
          <p:cNvPr id="5" name="Tijdelijke aanduiding voor inhoud 4">
            <a:extLst>
              <a:ext uri="{FF2B5EF4-FFF2-40B4-BE49-F238E27FC236}">
                <a16:creationId xmlns:a16="http://schemas.microsoft.com/office/drawing/2014/main" id="{92CA51B7-1C39-4840-B986-67A9670B04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2536" y="1678250"/>
            <a:ext cx="6435146" cy="5046710"/>
          </a:xfrm>
        </p:spPr>
      </p:pic>
    </p:spTree>
    <p:extLst>
      <p:ext uri="{BB962C8B-B14F-4D97-AF65-F5344CB8AC3E}">
        <p14:creationId xmlns:p14="http://schemas.microsoft.com/office/powerpoint/2010/main" val="3299732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C2B01-6979-4ADE-80F7-B0DD0F1579E1}"/>
              </a:ext>
            </a:extLst>
          </p:cNvPr>
          <p:cNvSpPr>
            <a:spLocks noGrp="1"/>
          </p:cNvSpPr>
          <p:nvPr>
            <p:ph type="title"/>
          </p:nvPr>
        </p:nvSpPr>
        <p:spPr>
          <a:xfrm>
            <a:off x="-2831976" y="405195"/>
            <a:ext cx="10575098" cy="1326321"/>
          </a:xfrm>
        </p:spPr>
        <p:txBody>
          <a:bodyPr>
            <a:normAutofit fontScale="90000"/>
          </a:bodyPr>
          <a:lstStyle/>
          <a:p>
            <a:r>
              <a:rPr lang="nl-NL" sz="4400" dirty="0">
                <a:highlight>
                  <a:srgbClr val="800000"/>
                </a:highlight>
              </a:rPr>
              <a:t>De </a:t>
            </a:r>
            <a:r>
              <a:rPr lang="nl-NL" sz="4400" dirty="0" err="1">
                <a:highlight>
                  <a:srgbClr val="800000"/>
                </a:highlight>
              </a:rPr>
              <a:t>grieken</a:t>
            </a:r>
            <a:r>
              <a:rPr lang="nl-NL" sz="4400" dirty="0">
                <a:highlight>
                  <a:srgbClr val="800000"/>
                </a:highlight>
              </a:rPr>
              <a:t> </a:t>
            </a:r>
            <a:br>
              <a:rPr lang="nl-NL" sz="4400" dirty="0">
                <a:highlight>
                  <a:srgbClr val="800000"/>
                </a:highlight>
              </a:rPr>
            </a:br>
            <a:r>
              <a:rPr lang="nl-NL" sz="4400" dirty="0">
                <a:highlight>
                  <a:srgbClr val="800000"/>
                </a:highlight>
              </a:rPr>
              <a:t>als voorbeeld </a:t>
            </a:r>
            <a:br>
              <a:rPr lang="nl-NL" sz="4400" dirty="0">
                <a:highlight>
                  <a:srgbClr val="800000"/>
                </a:highlight>
              </a:rPr>
            </a:br>
            <a:endParaRPr lang="nl-NL" sz="4400" dirty="0">
              <a:highlight>
                <a:srgbClr val="800000"/>
              </a:highlight>
            </a:endParaRPr>
          </a:p>
        </p:txBody>
      </p:sp>
      <p:pic>
        <p:nvPicPr>
          <p:cNvPr id="5" name="Tijdelijke aanduiding voor inhoud 4">
            <a:extLst>
              <a:ext uri="{FF2B5EF4-FFF2-40B4-BE49-F238E27FC236}">
                <a16:creationId xmlns:a16="http://schemas.microsoft.com/office/drawing/2014/main" id="{92CA51B7-1C39-4840-B986-67A9670B04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172" y="1819565"/>
            <a:ext cx="5486677" cy="4469134"/>
          </a:xfrm>
        </p:spPr>
      </p:pic>
      <p:sp>
        <p:nvSpPr>
          <p:cNvPr id="3" name="Tekstvak 2">
            <a:extLst>
              <a:ext uri="{FF2B5EF4-FFF2-40B4-BE49-F238E27FC236}">
                <a16:creationId xmlns:a16="http://schemas.microsoft.com/office/drawing/2014/main" id="{45D75E1A-4134-40D2-B3F9-9C4A8B76F1FF}"/>
              </a:ext>
            </a:extLst>
          </p:cNvPr>
          <p:cNvSpPr txBox="1"/>
          <p:nvPr/>
        </p:nvSpPr>
        <p:spPr>
          <a:xfrm>
            <a:off x="5902038" y="405195"/>
            <a:ext cx="5883562" cy="6401753"/>
          </a:xfrm>
          <a:prstGeom prst="rect">
            <a:avLst/>
          </a:prstGeom>
          <a:noFill/>
        </p:spPr>
        <p:txBody>
          <a:bodyPr wrap="square" rtlCol="0">
            <a:spAutoFit/>
          </a:bodyPr>
          <a:lstStyle/>
          <a:p>
            <a:r>
              <a:rPr lang="nl-NL" sz="2800" dirty="0">
                <a:highlight>
                  <a:srgbClr val="800000"/>
                </a:highlight>
                <a:latin typeface="Arial" panose="020B0604020202020204" pitchFamily="34" charset="0"/>
                <a:cs typeface="Arial" panose="020B0604020202020204" pitchFamily="34" charset="0"/>
              </a:rPr>
              <a:t>De Romeinen veroverden Griekenland. Zij namen toen veel van hun cultuur over;</a:t>
            </a:r>
          </a:p>
          <a:p>
            <a:endParaRPr lang="nl-NL" sz="2800" dirty="0">
              <a:highlight>
                <a:srgbClr val="8000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sz="2800" dirty="0">
                <a:latin typeface="Arial" panose="020B0604020202020204" pitchFamily="34" charset="0"/>
                <a:cs typeface="Arial" panose="020B0604020202020204" pitchFamily="34" charset="0"/>
              </a:rPr>
              <a:t>De goden (andere namen)</a:t>
            </a:r>
          </a:p>
          <a:p>
            <a:pPr marL="285750" indent="-285750">
              <a:buFont typeface="Arial" panose="020B0604020202020204" pitchFamily="34" charset="0"/>
              <a:buChar char="•"/>
            </a:pPr>
            <a:r>
              <a:rPr lang="nl-NL" sz="2800" dirty="0">
                <a:latin typeface="Arial" panose="020B0604020202020204" pitchFamily="34" charset="0"/>
                <a:cs typeface="Arial" panose="020B0604020202020204" pitchFamily="34" charset="0"/>
              </a:rPr>
              <a:t>De bouwstijlen (tempels)</a:t>
            </a:r>
          </a:p>
          <a:p>
            <a:pPr marL="285750" indent="-285750">
              <a:buFont typeface="Arial" panose="020B0604020202020204" pitchFamily="34" charset="0"/>
              <a:buChar char="•"/>
            </a:pPr>
            <a:r>
              <a:rPr lang="nl-NL" sz="2800" dirty="0">
                <a:latin typeface="Arial" panose="020B0604020202020204" pitchFamily="34" charset="0"/>
                <a:cs typeface="Arial" panose="020B0604020202020204" pitchFamily="34" charset="0"/>
              </a:rPr>
              <a:t>De kunst (realistische beelden)</a:t>
            </a:r>
          </a:p>
          <a:p>
            <a:pPr marL="285750" indent="-285750">
              <a:buFont typeface="Arial" panose="020B0604020202020204" pitchFamily="34" charset="0"/>
              <a:buChar char="•"/>
            </a:pPr>
            <a:r>
              <a:rPr lang="nl-NL" sz="2800" dirty="0">
                <a:latin typeface="Arial" panose="020B0604020202020204" pitchFamily="34" charset="0"/>
                <a:cs typeface="Arial" panose="020B0604020202020204" pitchFamily="34" charset="0"/>
              </a:rPr>
              <a:t>Griekse docenten als slaaf.</a:t>
            </a:r>
          </a:p>
          <a:p>
            <a:pPr marL="285750" indent="-285750">
              <a:buFont typeface="Arial" panose="020B0604020202020204" pitchFamily="34" charset="0"/>
              <a:buChar char="•"/>
            </a:pPr>
            <a:endParaRPr lang="nl-NL"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NL" sz="2800" dirty="0">
              <a:latin typeface="Arial" panose="020B0604020202020204" pitchFamily="34" charset="0"/>
              <a:cs typeface="Arial" panose="020B0604020202020204" pitchFamily="34" charset="0"/>
            </a:endParaRPr>
          </a:p>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Hierom noemen we de cultuur van de Romeinen; </a:t>
            </a:r>
            <a:r>
              <a:rPr lang="nl-NL" sz="2800" b="1" dirty="0">
                <a:solidFill>
                  <a:srgbClr val="FFFF00"/>
                </a:solidFill>
                <a:latin typeface="Arial" panose="020B0604020202020204" pitchFamily="34" charset="0"/>
                <a:cs typeface="Arial" panose="020B0604020202020204" pitchFamily="34" charset="0"/>
              </a:rPr>
              <a:t>De Grieks-Romeinse cultuur</a:t>
            </a:r>
            <a:r>
              <a:rPr lang="nl-NL" sz="2800" dirty="0">
                <a:latin typeface="Arial" panose="020B0604020202020204" pitchFamily="34" charset="0"/>
                <a:cs typeface="Arial" panose="020B0604020202020204" pitchFamily="34" charset="0"/>
              </a:rPr>
              <a:t>.</a:t>
            </a:r>
          </a:p>
          <a:p>
            <a:endParaRPr lang="nl-NL" dirty="0"/>
          </a:p>
        </p:txBody>
      </p:sp>
    </p:spTree>
    <p:extLst>
      <p:ext uri="{BB962C8B-B14F-4D97-AF65-F5344CB8AC3E}">
        <p14:creationId xmlns:p14="http://schemas.microsoft.com/office/powerpoint/2010/main" val="240199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B6AAA-817B-4660-A59D-55B9870C4C8A}"/>
              </a:ext>
            </a:extLst>
          </p:cNvPr>
          <p:cNvSpPr>
            <a:spLocks noGrp="1"/>
          </p:cNvSpPr>
          <p:nvPr>
            <p:ph type="title"/>
          </p:nvPr>
        </p:nvSpPr>
        <p:spPr>
          <a:xfrm>
            <a:off x="913795" y="359546"/>
            <a:ext cx="10353761" cy="1326321"/>
          </a:xfrm>
        </p:spPr>
        <p:txBody>
          <a:bodyPr>
            <a:normAutofit/>
          </a:bodyPr>
          <a:lstStyle/>
          <a:p>
            <a:r>
              <a:rPr lang="nl-NL" sz="5400" dirty="0">
                <a:highlight>
                  <a:srgbClr val="800000"/>
                </a:highlight>
              </a:rPr>
              <a:t>Lesdoelen</a:t>
            </a:r>
          </a:p>
        </p:txBody>
      </p:sp>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328915" y="1940132"/>
            <a:ext cx="11523520" cy="4411268"/>
          </a:xfrm>
        </p:spPr>
        <p:txBody>
          <a:bodyPr>
            <a:normAutofit fontScale="85000" lnSpcReduction="20000"/>
          </a:bodyPr>
          <a:lstStyle/>
          <a:p>
            <a:r>
              <a:rPr lang="nl-NL" sz="4000" dirty="0">
                <a:solidFill>
                  <a:srgbClr val="FFFF00"/>
                </a:solidFill>
                <a:highlight>
                  <a:srgbClr val="800000"/>
                </a:highlight>
              </a:rPr>
              <a:t>Bronelementen</a:t>
            </a:r>
            <a:r>
              <a:rPr lang="nl-NL" sz="4000" dirty="0">
                <a:highlight>
                  <a:srgbClr val="800000"/>
                </a:highlight>
              </a:rPr>
              <a:t> uit de video herkennen.</a:t>
            </a:r>
          </a:p>
          <a:p>
            <a:r>
              <a:rPr lang="nl-NL" sz="4000" dirty="0">
                <a:highlight>
                  <a:srgbClr val="800000"/>
                </a:highlight>
              </a:rPr>
              <a:t>Uitleggen hoe Rome werd gesticht en machtig werd.</a:t>
            </a:r>
          </a:p>
          <a:p>
            <a:r>
              <a:rPr lang="nl-NL" sz="4000" dirty="0">
                <a:highlight>
                  <a:srgbClr val="800000"/>
                </a:highlight>
              </a:rPr>
              <a:t>Uitleggen wat het </a:t>
            </a:r>
            <a:r>
              <a:rPr lang="nl-NL" sz="4000" dirty="0">
                <a:solidFill>
                  <a:srgbClr val="FFFF00"/>
                </a:solidFill>
                <a:highlight>
                  <a:srgbClr val="800000"/>
                </a:highlight>
              </a:rPr>
              <a:t>Romeinse rijk </a:t>
            </a:r>
            <a:r>
              <a:rPr lang="nl-NL" sz="4000" dirty="0">
                <a:highlight>
                  <a:srgbClr val="800000"/>
                </a:highlight>
              </a:rPr>
              <a:t>zo machtig maakte.</a:t>
            </a:r>
          </a:p>
          <a:p>
            <a:r>
              <a:rPr lang="nl-NL" sz="4000" dirty="0">
                <a:highlight>
                  <a:srgbClr val="800000"/>
                </a:highlight>
              </a:rPr>
              <a:t>Uitleggen hoe de </a:t>
            </a:r>
            <a:r>
              <a:rPr lang="nl-NL" sz="4000" dirty="0">
                <a:solidFill>
                  <a:srgbClr val="FFFF00"/>
                </a:solidFill>
                <a:highlight>
                  <a:srgbClr val="800000"/>
                </a:highlight>
              </a:rPr>
              <a:t>Romeinse Republiek </a:t>
            </a:r>
            <a:r>
              <a:rPr lang="nl-NL" sz="4000" dirty="0">
                <a:highlight>
                  <a:srgbClr val="800000"/>
                </a:highlight>
              </a:rPr>
              <a:t>is ontstaan.</a:t>
            </a:r>
          </a:p>
          <a:p>
            <a:r>
              <a:rPr lang="nl-NL" sz="4000" dirty="0">
                <a:highlight>
                  <a:srgbClr val="800000"/>
                </a:highlight>
              </a:rPr>
              <a:t>Uitleggen hoe de </a:t>
            </a:r>
            <a:r>
              <a:rPr lang="nl-NL" sz="4000" dirty="0">
                <a:solidFill>
                  <a:srgbClr val="FFFF00"/>
                </a:solidFill>
                <a:highlight>
                  <a:srgbClr val="800000"/>
                </a:highlight>
              </a:rPr>
              <a:t>republiek</a:t>
            </a:r>
            <a:r>
              <a:rPr lang="nl-NL" sz="4000" dirty="0">
                <a:highlight>
                  <a:srgbClr val="800000"/>
                </a:highlight>
              </a:rPr>
              <a:t> een </a:t>
            </a:r>
            <a:r>
              <a:rPr lang="nl-NL" sz="4000" dirty="0">
                <a:solidFill>
                  <a:srgbClr val="FFFF00"/>
                </a:solidFill>
                <a:highlight>
                  <a:srgbClr val="800000"/>
                </a:highlight>
              </a:rPr>
              <a:t>keizerrijk</a:t>
            </a:r>
            <a:r>
              <a:rPr lang="nl-NL" sz="4000" dirty="0">
                <a:highlight>
                  <a:srgbClr val="800000"/>
                </a:highlight>
              </a:rPr>
              <a:t> werd.</a:t>
            </a:r>
          </a:p>
          <a:p>
            <a:r>
              <a:rPr lang="nl-NL" sz="4000" dirty="0">
                <a:highlight>
                  <a:srgbClr val="800000"/>
                </a:highlight>
              </a:rPr>
              <a:t>Voorbeelden geven van wat de Romeinen van de Grieken hebben overgenomen.</a:t>
            </a:r>
          </a:p>
          <a:p>
            <a:endParaRPr lang="nl-NL" sz="4000" dirty="0">
              <a:highlight>
                <a:srgbClr val="800000"/>
              </a:highlight>
            </a:endParaRPr>
          </a:p>
          <a:p>
            <a:endParaRPr lang="nl-NL" dirty="0"/>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1580586" cy="158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044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292659" y="2087186"/>
            <a:ext cx="11408110" cy="4411268"/>
          </a:xfrm>
        </p:spPr>
        <p:txBody>
          <a:bodyPr>
            <a:normAutofit fontScale="77500" lnSpcReduction="20000"/>
          </a:bodyPr>
          <a:lstStyle/>
          <a:p>
            <a:pPr marL="742950" indent="-742950">
              <a:buFont typeface="+mj-lt"/>
              <a:buAutoNum type="arabicPeriod"/>
            </a:pPr>
            <a:r>
              <a:rPr lang="nl-NL" sz="4000" dirty="0">
                <a:highlight>
                  <a:srgbClr val="800000"/>
                </a:highlight>
                <a:latin typeface="Arial" panose="020B0604020202020204" pitchFamily="34" charset="0"/>
                <a:cs typeface="Arial" panose="020B0604020202020204" pitchFamily="34" charset="0"/>
              </a:rPr>
              <a:t>Wat maakte het </a:t>
            </a:r>
            <a:r>
              <a:rPr lang="nl-NL" sz="4000" b="1" dirty="0">
                <a:solidFill>
                  <a:srgbClr val="FFFF00"/>
                </a:solidFill>
                <a:highlight>
                  <a:srgbClr val="800000"/>
                </a:highlight>
                <a:latin typeface="Arial" panose="020B0604020202020204" pitchFamily="34" charset="0"/>
                <a:cs typeface="Arial" panose="020B0604020202020204" pitchFamily="34" charset="0"/>
              </a:rPr>
              <a:t>Romeinse rijk </a:t>
            </a:r>
            <a:r>
              <a:rPr lang="nl-NL" sz="4000" dirty="0">
                <a:highlight>
                  <a:srgbClr val="800000"/>
                </a:highlight>
                <a:latin typeface="Arial" panose="020B0604020202020204" pitchFamily="34" charset="0"/>
                <a:cs typeface="Arial" panose="020B0604020202020204" pitchFamily="34" charset="0"/>
              </a:rPr>
              <a:t>zo machtig? Benoem drie kenmerken van het Romeinse Rijk.</a:t>
            </a:r>
          </a:p>
          <a:p>
            <a:pPr marL="742950" indent="-742950">
              <a:buFont typeface="+mj-lt"/>
              <a:buAutoNum type="arabicPeriod"/>
            </a:pPr>
            <a:r>
              <a:rPr lang="nl-NL" sz="4000" dirty="0">
                <a:highlight>
                  <a:srgbClr val="800000"/>
                </a:highlight>
                <a:latin typeface="Arial" panose="020B0604020202020204" pitchFamily="34" charset="0"/>
                <a:cs typeface="Arial" panose="020B0604020202020204" pitchFamily="34" charset="0"/>
              </a:rPr>
              <a:t>Hoe ontstond de </a:t>
            </a:r>
            <a:r>
              <a:rPr lang="nl-NL" sz="4000" b="1" dirty="0">
                <a:solidFill>
                  <a:srgbClr val="FFFF00"/>
                </a:solidFill>
                <a:highlight>
                  <a:srgbClr val="800000"/>
                </a:highlight>
                <a:latin typeface="Arial" panose="020B0604020202020204" pitchFamily="34" charset="0"/>
                <a:cs typeface="Arial" panose="020B0604020202020204" pitchFamily="34" charset="0"/>
              </a:rPr>
              <a:t>Romeinse republiek </a:t>
            </a:r>
            <a:r>
              <a:rPr lang="nl-NL" sz="4000" dirty="0">
                <a:highlight>
                  <a:srgbClr val="800000"/>
                </a:highlight>
                <a:latin typeface="Arial" panose="020B0604020202020204" pitchFamily="34" charset="0"/>
                <a:cs typeface="Arial" panose="020B0604020202020204" pitchFamily="34" charset="0"/>
              </a:rPr>
              <a:t>en welke staatsvorm hadden de Romeinen eerst?</a:t>
            </a:r>
          </a:p>
          <a:p>
            <a:pPr marL="742950" indent="-742950">
              <a:buFont typeface="+mj-lt"/>
              <a:buAutoNum type="arabicPeriod"/>
            </a:pPr>
            <a:r>
              <a:rPr lang="nl-NL" sz="4000" dirty="0">
                <a:highlight>
                  <a:srgbClr val="800000"/>
                </a:highlight>
                <a:latin typeface="Arial" panose="020B0604020202020204" pitchFamily="34" charset="0"/>
                <a:cs typeface="Arial" panose="020B0604020202020204" pitchFamily="34" charset="0"/>
              </a:rPr>
              <a:t>Hoe werd de </a:t>
            </a:r>
            <a:r>
              <a:rPr lang="nl-NL" sz="4000" b="1" dirty="0">
                <a:solidFill>
                  <a:srgbClr val="FFFF00"/>
                </a:solidFill>
                <a:highlight>
                  <a:srgbClr val="800000"/>
                </a:highlight>
                <a:latin typeface="Arial" panose="020B0604020202020204" pitchFamily="34" charset="0"/>
                <a:cs typeface="Arial" panose="020B0604020202020204" pitchFamily="34" charset="0"/>
              </a:rPr>
              <a:t>republiek</a:t>
            </a:r>
            <a:r>
              <a:rPr lang="nl-NL" sz="4000" dirty="0">
                <a:highlight>
                  <a:srgbClr val="800000"/>
                </a:highlight>
                <a:latin typeface="Arial" panose="020B0604020202020204" pitchFamily="34" charset="0"/>
                <a:cs typeface="Arial" panose="020B0604020202020204" pitchFamily="34" charset="0"/>
              </a:rPr>
              <a:t> een </a:t>
            </a:r>
            <a:r>
              <a:rPr lang="nl-NL" sz="4000" b="1" dirty="0">
                <a:solidFill>
                  <a:srgbClr val="FFFF00"/>
                </a:solidFill>
                <a:highlight>
                  <a:srgbClr val="800000"/>
                </a:highlight>
                <a:latin typeface="Arial" panose="020B0604020202020204" pitchFamily="34" charset="0"/>
                <a:cs typeface="Arial" panose="020B0604020202020204" pitchFamily="34" charset="0"/>
              </a:rPr>
              <a:t>keizerrijk</a:t>
            </a:r>
            <a:r>
              <a:rPr lang="nl-NL" sz="4000" dirty="0">
                <a:highlight>
                  <a:srgbClr val="800000"/>
                </a:highlight>
                <a:latin typeface="Arial" panose="020B0604020202020204" pitchFamily="34" charset="0"/>
                <a:cs typeface="Arial" panose="020B0604020202020204" pitchFamily="34" charset="0"/>
              </a:rPr>
              <a:t>? Gebruik in jouw antwoord het begrip</a:t>
            </a:r>
            <a:r>
              <a:rPr lang="nl-NL" sz="4000" b="1" dirty="0">
                <a:solidFill>
                  <a:srgbClr val="FFFF00"/>
                </a:solidFill>
                <a:highlight>
                  <a:srgbClr val="800000"/>
                </a:highlight>
                <a:latin typeface="Arial" panose="020B0604020202020204" pitchFamily="34" charset="0"/>
                <a:cs typeface="Arial" panose="020B0604020202020204" pitchFamily="34" charset="0"/>
              </a:rPr>
              <a:t> </a:t>
            </a:r>
            <a:r>
              <a:rPr lang="nl-NL" sz="4000" b="1" i="1" dirty="0">
                <a:solidFill>
                  <a:srgbClr val="FFFF00"/>
                </a:solidFill>
                <a:highlight>
                  <a:srgbClr val="800000"/>
                </a:highlight>
                <a:latin typeface="Arial" panose="020B0604020202020204" pitchFamily="34" charset="0"/>
                <a:cs typeface="Arial" panose="020B0604020202020204" pitchFamily="34" charset="0"/>
              </a:rPr>
              <a:t>dictator </a:t>
            </a:r>
            <a:r>
              <a:rPr lang="nl-NL" sz="4000" dirty="0">
                <a:highlight>
                  <a:srgbClr val="800000"/>
                </a:highlight>
                <a:latin typeface="Arial" panose="020B0604020202020204" pitchFamily="34" charset="0"/>
                <a:cs typeface="Arial" panose="020B0604020202020204" pitchFamily="34" charset="0"/>
              </a:rPr>
              <a:t>en </a:t>
            </a:r>
            <a:r>
              <a:rPr lang="nl-NL" sz="4000" b="1" i="1" dirty="0">
                <a:solidFill>
                  <a:srgbClr val="FFFF00"/>
                </a:solidFill>
                <a:highlight>
                  <a:srgbClr val="800000"/>
                </a:highlight>
                <a:latin typeface="Arial" panose="020B0604020202020204" pitchFamily="34" charset="0"/>
                <a:cs typeface="Arial" panose="020B0604020202020204" pitchFamily="34" charset="0"/>
              </a:rPr>
              <a:t>burgeroorlogen.</a:t>
            </a:r>
          </a:p>
          <a:p>
            <a:pPr marL="742950" indent="-742950">
              <a:buFont typeface="+mj-lt"/>
              <a:buAutoNum type="arabicPeriod"/>
            </a:pPr>
            <a:r>
              <a:rPr lang="nl-NL" sz="4000" dirty="0">
                <a:highlight>
                  <a:srgbClr val="800000"/>
                </a:highlight>
                <a:latin typeface="Arial" panose="020B0604020202020204" pitchFamily="34" charset="0"/>
                <a:cs typeface="Arial" panose="020B0604020202020204" pitchFamily="34" charset="0"/>
              </a:rPr>
              <a:t>Noem twee voorbeelden van wat de Romeinen van de Grieken hebben overgenomen.</a:t>
            </a:r>
          </a:p>
          <a:p>
            <a:endParaRPr lang="nl-NL" dirty="0"/>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1580586" cy="158058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2D19F24F-0D3E-4E36-81EA-0C1D8D544EC2}"/>
              </a:ext>
            </a:extLst>
          </p:cNvPr>
          <p:cNvSpPr>
            <a:spLocks noGrp="1"/>
          </p:cNvSpPr>
          <p:nvPr>
            <p:ph type="title"/>
          </p:nvPr>
        </p:nvSpPr>
        <p:spPr>
          <a:xfrm>
            <a:off x="914400" y="358775"/>
            <a:ext cx="10353675" cy="1327150"/>
          </a:xfrm>
        </p:spPr>
        <p:txBody>
          <a:bodyPr>
            <a:normAutofit/>
          </a:bodyPr>
          <a:lstStyle/>
          <a:p>
            <a:r>
              <a:rPr lang="nl-NL" sz="5400" dirty="0">
                <a:highlight>
                  <a:srgbClr val="800000"/>
                </a:highlight>
              </a:rPr>
              <a:t>Controlevragen</a:t>
            </a:r>
          </a:p>
        </p:txBody>
      </p:sp>
    </p:spTree>
    <p:extLst>
      <p:ext uri="{BB962C8B-B14F-4D97-AF65-F5344CB8AC3E}">
        <p14:creationId xmlns:p14="http://schemas.microsoft.com/office/powerpoint/2010/main" val="170312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0C5B1-5DAE-4B9B-B67F-8F359A3C8E05}"/>
              </a:ext>
            </a:extLst>
          </p:cNvPr>
          <p:cNvSpPr>
            <a:spLocks noGrp="1"/>
          </p:cNvSpPr>
          <p:nvPr>
            <p:ph type="title"/>
          </p:nvPr>
        </p:nvSpPr>
        <p:spPr>
          <a:xfrm>
            <a:off x="993694" y="2917794"/>
            <a:ext cx="10353761" cy="1326321"/>
          </a:xfrm>
        </p:spPr>
        <p:txBody>
          <a:bodyPr>
            <a:noAutofit/>
          </a:bodyPr>
          <a:lstStyle/>
          <a:p>
            <a:r>
              <a:rPr lang="nl-NL" sz="5000" dirty="0">
                <a:highlight>
                  <a:srgbClr val="800000"/>
                </a:highlight>
              </a:rPr>
              <a:t>Wat weet je al?</a:t>
            </a:r>
            <a:br>
              <a:rPr lang="nl-NL" sz="5000" dirty="0">
                <a:highlight>
                  <a:srgbClr val="800000"/>
                </a:highlight>
              </a:rPr>
            </a:br>
            <a:br>
              <a:rPr lang="nl-NL" sz="5000" dirty="0">
                <a:highlight>
                  <a:srgbClr val="800000"/>
                </a:highlight>
              </a:rPr>
            </a:br>
            <a:br>
              <a:rPr lang="nl-NL" sz="5000" dirty="0">
                <a:highlight>
                  <a:srgbClr val="800000"/>
                </a:highlight>
              </a:rPr>
            </a:br>
            <a:r>
              <a:rPr lang="nl-NL" sz="5000" dirty="0">
                <a:highlight>
                  <a:srgbClr val="800000"/>
                </a:highlight>
              </a:rPr>
              <a:t>Neem een lege bladzijde in jouw schrift.</a:t>
            </a:r>
            <a:br>
              <a:rPr lang="nl-NL" sz="5000" dirty="0">
                <a:highlight>
                  <a:srgbClr val="800000"/>
                </a:highlight>
              </a:rPr>
            </a:br>
            <a:br>
              <a:rPr lang="nl-NL" sz="5000" dirty="0">
                <a:highlight>
                  <a:srgbClr val="800000"/>
                </a:highlight>
              </a:rPr>
            </a:br>
            <a:r>
              <a:rPr lang="nl-NL" sz="5000" dirty="0">
                <a:highlight>
                  <a:srgbClr val="800000"/>
                </a:highlight>
              </a:rPr>
              <a:t>Schrijf op wat je herkent in het filmpje</a:t>
            </a:r>
            <a:br>
              <a:rPr lang="nl-NL" sz="5000" dirty="0">
                <a:highlight>
                  <a:srgbClr val="800000"/>
                </a:highlight>
              </a:rPr>
            </a:br>
            <a:endParaRPr lang="nl-NL" sz="5000" dirty="0">
              <a:highlight>
                <a:srgbClr val="800000"/>
              </a:highlight>
            </a:endParaRPr>
          </a:p>
        </p:txBody>
      </p:sp>
      <p:pic>
        <p:nvPicPr>
          <p:cNvPr id="4" name="Picture 4" descr="Tijdvak 2 - hv123 - Lesmateriaal - Wikiwijs">
            <a:extLst>
              <a:ext uri="{FF2B5EF4-FFF2-40B4-BE49-F238E27FC236}">
                <a16:creationId xmlns:a16="http://schemas.microsoft.com/office/drawing/2014/main" id="{F3AD3E15-AA18-4674-AD41-3A90BDA50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0" y="125066"/>
            <a:ext cx="1459903" cy="14599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ijdvak 2 - hv123 - Lesmateriaal - Wikiwijs">
            <a:extLst>
              <a:ext uri="{FF2B5EF4-FFF2-40B4-BE49-F238E27FC236}">
                <a16:creationId xmlns:a16="http://schemas.microsoft.com/office/drawing/2014/main" id="{4B262DFC-E992-486F-AED6-C96EA8F0A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5309" y="61527"/>
            <a:ext cx="1459903" cy="145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7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B6AAA-817B-4660-A59D-55B9870C4C8A}"/>
              </a:ext>
            </a:extLst>
          </p:cNvPr>
          <p:cNvSpPr>
            <a:spLocks noGrp="1"/>
          </p:cNvSpPr>
          <p:nvPr>
            <p:ph type="title"/>
          </p:nvPr>
        </p:nvSpPr>
        <p:spPr>
          <a:xfrm>
            <a:off x="913795" y="359546"/>
            <a:ext cx="10353761" cy="1326321"/>
          </a:xfrm>
        </p:spPr>
        <p:txBody>
          <a:bodyPr>
            <a:normAutofit/>
          </a:bodyPr>
          <a:lstStyle/>
          <a:p>
            <a:r>
              <a:rPr lang="nl-NL" sz="5400" dirty="0">
                <a:highlight>
                  <a:srgbClr val="800000"/>
                </a:highlight>
              </a:rPr>
              <a:t>Lesdoelen</a:t>
            </a:r>
          </a:p>
        </p:txBody>
      </p:sp>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328915" y="1940132"/>
            <a:ext cx="11523520" cy="4411268"/>
          </a:xfrm>
        </p:spPr>
        <p:txBody>
          <a:bodyPr>
            <a:normAutofit fontScale="85000" lnSpcReduction="20000"/>
          </a:bodyPr>
          <a:lstStyle/>
          <a:p>
            <a:r>
              <a:rPr lang="nl-NL" sz="4000" dirty="0">
                <a:solidFill>
                  <a:srgbClr val="FFFF00"/>
                </a:solidFill>
                <a:highlight>
                  <a:srgbClr val="800000"/>
                </a:highlight>
              </a:rPr>
              <a:t>Bronelementen</a:t>
            </a:r>
            <a:r>
              <a:rPr lang="nl-NL" sz="4000" dirty="0">
                <a:highlight>
                  <a:srgbClr val="800000"/>
                </a:highlight>
              </a:rPr>
              <a:t> uit de video herkennen.</a:t>
            </a:r>
          </a:p>
          <a:p>
            <a:r>
              <a:rPr lang="nl-NL" sz="4000" dirty="0">
                <a:highlight>
                  <a:srgbClr val="800000"/>
                </a:highlight>
              </a:rPr>
              <a:t>Uitleggen hoe Rome werd gesticht en machtig werd.</a:t>
            </a:r>
          </a:p>
          <a:p>
            <a:r>
              <a:rPr lang="nl-NL" sz="4000" dirty="0">
                <a:highlight>
                  <a:srgbClr val="800000"/>
                </a:highlight>
              </a:rPr>
              <a:t>Uitleggen wat het </a:t>
            </a:r>
            <a:r>
              <a:rPr lang="nl-NL" sz="4000" dirty="0">
                <a:solidFill>
                  <a:srgbClr val="FFFF00"/>
                </a:solidFill>
                <a:highlight>
                  <a:srgbClr val="800000"/>
                </a:highlight>
              </a:rPr>
              <a:t>Romeinse rijk </a:t>
            </a:r>
            <a:r>
              <a:rPr lang="nl-NL" sz="4000" dirty="0">
                <a:highlight>
                  <a:srgbClr val="800000"/>
                </a:highlight>
              </a:rPr>
              <a:t>zo machtig maakte.</a:t>
            </a:r>
          </a:p>
          <a:p>
            <a:r>
              <a:rPr lang="nl-NL" sz="4000" dirty="0">
                <a:highlight>
                  <a:srgbClr val="800000"/>
                </a:highlight>
              </a:rPr>
              <a:t>Uitleggen hoe de </a:t>
            </a:r>
            <a:r>
              <a:rPr lang="nl-NL" sz="4000" dirty="0">
                <a:solidFill>
                  <a:srgbClr val="FFFF00"/>
                </a:solidFill>
                <a:highlight>
                  <a:srgbClr val="800000"/>
                </a:highlight>
              </a:rPr>
              <a:t>Romeinse Republiek </a:t>
            </a:r>
            <a:r>
              <a:rPr lang="nl-NL" sz="4000" dirty="0">
                <a:highlight>
                  <a:srgbClr val="800000"/>
                </a:highlight>
              </a:rPr>
              <a:t>is ontstaan.</a:t>
            </a:r>
          </a:p>
          <a:p>
            <a:r>
              <a:rPr lang="nl-NL" sz="4000" dirty="0">
                <a:highlight>
                  <a:srgbClr val="800000"/>
                </a:highlight>
              </a:rPr>
              <a:t>Uitleggen hoe de </a:t>
            </a:r>
            <a:r>
              <a:rPr lang="nl-NL" sz="4000" dirty="0">
                <a:solidFill>
                  <a:srgbClr val="FFFF00"/>
                </a:solidFill>
                <a:highlight>
                  <a:srgbClr val="800000"/>
                </a:highlight>
              </a:rPr>
              <a:t>republiek</a:t>
            </a:r>
            <a:r>
              <a:rPr lang="nl-NL" sz="4000" dirty="0">
                <a:highlight>
                  <a:srgbClr val="800000"/>
                </a:highlight>
              </a:rPr>
              <a:t> een </a:t>
            </a:r>
            <a:r>
              <a:rPr lang="nl-NL" sz="4000" dirty="0">
                <a:solidFill>
                  <a:srgbClr val="FFFF00"/>
                </a:solidFill>
                <a:highlight>
                  <a:srgbClr val="800000"/>
                </a:highlight>
              </a:rPr>
              <a:t>keizerrijk</a:t>
            </a:r>
            <a:r>
              <a:rPr lang="nl-NL" sz="4000" dirty="0">
                <a:highlight>
                  <a:srgbClr val="800000"/>
                </a:highlight>
              </a:rPr>
              <a:t> werd.</a:t>
            </a:r>
          </a:p>
          <a:p>
            <a:r>
              <a:rPr lang="nl-NL" sz="4000" dirty="0">
                <a:highlight>
                  <a:srgbClr val="800000"/>
                </a:highlight>
              </a:rPr>
              <a:t>Voorbeelden geven van wat de Romeinen van de Grieken hebben overgenomen.</a:t>
            </a:r>
          </a:p>
          <a:p>
            <a:endParaRPr lang="nl-NL" sz="4000" dirty="0">
              <a:highlight>
                <a:srgbClr val="800000"/>
              </a:highlight>
            </a:endParaRPr>
          </a:p>
          <a:p>
            <a:endParaRPr lang="nl-NL" dirty="0"/>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1580586" cy="158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69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89D33-0013-441D-97FB-D62D3260F1AD}"/>
              </a:ext>
            </a:extLst>
          </p:cNvPr>
          <p:cNvSpPr>
            <a:spLocks noGrp="1"/>
          </p:cNvSpPr>
          <p:nvPr>
            <p:ph type="title"/>
          </p:nvPr>
        </p:nvSpPr>
        <p:spPr/>
        <p:txBody>
          <a:bodyPr/>
          <a:lstStyle/>
          <a:p>
            <a:r>
              <a:rPr lang="nl-NL" dirty="0">
                <a:highlight>
                  <a:srgbClr val="800000"/>
                </a:highlight>
              </a:rPr>
              <a:t>Hoofdstuk 3: De romeinen</a:t>
            </a:r>
            <a:endParaRPr lang="nl-NL" i="1" dirty="0">
              <a:highlight>
                <a:srgbClr val="800000"/>
              </a:highlight>
            </a:endParaRPr>
          </a:p>
        </p:txBody>
      </p:sp>
      <p:sp>
        <p:nvSpPr>
          <p:cNvPr id="3" name="Tijdelijke aanduiding voor inhoud 2">
            <a:extLst>
              <a:ext uri="{FF2B5EF4-FFF2-40B4-BE49-F238E27FC236}">
                <a16:creationId xmlns:a16="http://schemas.microsoft.com/office/drawing/2014/main" id="{7D1F88C3-1F77-4E2F-9112-1D6261B8BD0F}"/>
              </a:ext>
            </a:extLst>
          </p:cNvPr>
          <p:cNvSpPr>
            <a:spLocks noGrp="1"/>
          </p:cNvSpPr>
          <p:nvPr>
            <p:ph idx="1"/>
          </p:nvPr>
        </p:nvSpPr>
        <p:spPr>
          <a:xfrm>
            <a:off x="3177309" y="2096064"/>
            <a:ext cx="8700655" cy="4450510"/>
          </a:xfrm>
        </p:spPr>
        <p:txBody>
          <a:bodyPr>
            <a:normAutofit/>
          </a:bodyPr>
          <a:lstStyle/>
          <a:p>
            <a:r>
              <a:rPr lang="nl-NL" sz="3600" dirty="0"/>
              <a:t>Periode: de (klassieke) Oudheid.</a:t>
            </a:r>
          </a:p>
          <a:p>
            <a:r>
              <a:rPr lang="nl-NL" sz="3600" dirty="0"/>
              <a:t>Tijdvak: </a:t>
            </a:r>
            <a:r>
              <a:rPr lang="nl-NL" sz="3600" i="1" dirty="0"/>
              <a:t>Grieken en Romeinen.</a:t>
            </a:r>
            <a:endParaRPr lang="nl-NL" sz="3600" dirty="0"/>
          </a:p>
          <a:p>
            <a:r>
              <a:rPr lang="nl-NL" sz="3600" dirty="0"/>
              <a:t>3000 voor Christus – 500 na Christus.</a:t>
            </a:r>
          </a:p>
          <a:p>
            <a:r>
              <a:rPr lang="nl-NL" sz="3600" dirty="0"/>
              <a:t>Romeinse tijd: 750 </a:t>
            </a:r>
            <a:r>
              <a:rPr lang="nl-NL" sz="3600" dirty="0" err="1"/>
              <a:t>v.Chr</a:t>
            </a:r>
            <a:r>
              <a:rPr lang="nl-NL" sz="3600" dirty="0"/>
              <a:t> – 500 na Chr.</a:t>
            </a:r>
          </a:p>
          <a:p>
            <a:r>
              <a:rPr lang="nl-NL" sz="3600" b="1" dirty="0">
                <a:solidFill>
                  <a:srgbClr val="FFFF00"/>
                </a:solidFill>
              </a:rPr>
              <a:t>Landbouwstedelijke samenlevingen</a:t>
            </a:r>
            <a:r>
              <a:rPr lang="nl-NL" sz="3200" dirty="0"/>
              <a:t>.</a:t>
            </a:r>
          </a:p>
        </p:txBody>
      </p:sp>
      <p:pic>
        <p:nvPicPr>
          <p:cNvPr id="5" name="Picture 4" descr="Tijdvak 2 - hv123 - Lesmateriaal - Wikiwijs">
            <a:extLst>
              <a:ext uri="{FF2B5EF4-FFF2-40B4-BE49-F238E27FC236}">
                <a16:creationId xmlns:a16="http://schemas.microsoft.com/office/drawing/2014/main" id="{5D787977-1622-46A9-9B9B-D3B8C3214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62" y="1935921"/>
            <a:ext cx="2893531" cy="289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2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C5194-3A87-48B0-AEF8-18E663095CC4}"/>
              </a:ext>
            </a:extLst>
          </p:cNvPr>
          <p:cNvSpPr>
            <a:spLocks noGrp="1"/>
          </p:cNvSpPr>
          <p:nvPr>
            <p:ph type="title"/>
          </p:nvPr>
        </p:nvSpPr>
        <p:spPr>
          <a:xfrm>
            <a:off x="596597" y="101600"/>
            <a:ext cx="10998806" cy="2336799"/>
          </a:xfrm>
        </p:spPr>
        <p:txBody>
          <a:bodyPr>
            <a:normAutofit/>
          </a:bodyPr>
          <a:lstStyle/>
          <a:p>
            <a:r>
              <a:rPr lang="nl-NL" sz="4400" dirty="0">
                <a:highlight>
                  <a:srgbClr val="800000"/>
                </a:highlight>
              </a:rPr>
              <a:t>3 gekke en grappige feitjes over leven in de Romeinse stad</a:t>
            </a:r>
          </a:p>
        </p:txBody>
      </p:sp>
      <p:pic>
        <p:nvPicPr>
          <p:cNvPr id="3074" name="Picture 2" descr="FAQ Guide for My Kids - 649.133 | Wtf face, Meme faces, Current mood meme">
            <a:extLst>
              <a:ext uri="{FF2B5EF4-FFF2-40B4-BE49-F238E27FC236}">
                <a16:creationId xmlns:a16="http://schemas.microsoft.com/office/drawing/2014/main" id="{E587BD24-AD71-407E-9B26-12E668FD8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979" y="2438399"/>
            <a:ext cx="6165096" cy="4022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ijdvak 2 - hv123 - Lesmateriaal - Wikiwijs">
            <a:extLst>
              <a:ext uri="{FF2B5EF4-FFF2-40B4-BE49-F238E27FC236}">
                <a16:creationId xmlns:a16="http://schemas.microsoft.com/office/drawing/2014/main" id="{30123947-6F08-47E6-908A-321A29DCD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2" y="152964"/>
            <a:ext cx="853042" cy="85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09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ijdvak 2 - hv123 - Lesmateriaal - Wikiwijs">
            <a:extLst>
              <a:ext uri="{FF2B5EF4-FFF2-40B4-BE49-F238E27FC236}">
                <a16:creationId xmlns:a16="http://schemas.microsoft.com/office/drawing/2014/main" id="{ED5D51C8-FABD-4BDA-943A-A4B32CF28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
        <p:nvSpPr>
          <p:cNvPr id="6" name="Titel 5">
            <a:extLst>
              <a:ext uri="{FF2B5EF4-FFF2-40B4-BE49-F238E27FC236}">
                <a16:creationId xmlns:a16="http://schemas.microsoft.com/office/drawing/2014/main" id="{9E0C87C8-A7A3-4DBE-8AFB-66108F887CFE}"/>
              </a:ext>
            </a:extLst>
          </p:cNvPr>
          <p:cNvSpPr>
            <a:spLocks noGrp="1"/>
          </p:cNvSpPr>
          <p:nvPr>
            <p:ph type="title"/>
          </p:nvPr>
        </p:nvSpPr>
        <p:spPr>
          <a:xfrm>
            <a:off x="1345010" y="714357"/>
            <a:ext cx="10353761" cy="1326321"/>
          </a:xfrm>
        </p:spPr>
        <p:txBody>
          <a:bodyPr>
            <a:normAutofit fontScale="90000"/>
          </a:bodyPr>
          <a:lstStyle/>
          <a:p>
            <a:pPr marL="514350" indent="-514350">
              <a:buFont typeface="+mj-lt"/>
              <a:buAutoNum type="arabicPeriod"/>
            </a:pPr>
            <a:r>
              <a:rPr lang="nl-NL" dirty="0">
                <a:highlight>
                  <a:srgbClr val="800000"/>
                </a:highlight>
              </a:rPr>
              <a:t>De legende gaat dat Rome is gesticht door twee broers; Romulus en Remus. Deze zouden zijn opgevoed door wolven.</a:t>
            </a:r>
          </a:p>
        </p:txBody>
      </p:sp>
      <p:pic>
        <p:nvPicPr>
          <p:cNvPr id="2052" name="Picture 4" descr="Good Girls in the Badlands: When in Rome...Georgia that is">
            <a:extLst>
              <a:ext uri="{FF2B5EF4-FFF2-40B4-BE49-F238E27FC236}">
                <a16:creationId xmlns:a16="http://schemas.microsoft.com/office/drawing/2014/main" id="{B99C0DC6-76FB-410D-8D41-8B6797E7F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2" y="2277816"/>
            <a:ext cx="5534025" cy="442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163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187C3-F914-4C73-BD61-4E0AF2B37084}"/>
              </a:ext>
            </a:extLst>
          </p:cNvPr>
          <p:cNvSpPr>
            <a:spLocks noGrp="1"/>
          </p:cNvSpPr>
          <p:nvPr>
            <p:ph type="title"/>
          </p:nvPr>
        </p:nvSpPr>
        <p:spPr/>
        <p:txBody>
          <a:bodyPr>
            <a:normAutofit fontScale="90000"/>
          </a:bodyPr>
          <a:lstStyle/>
          <a:p>
            <a:r>
              <a:rPr lang="nl-NL" dirty="0">
                <a:highlight>
                  <a:srgbClr val="800000"/>
                </a:highlight>
              </a:rPr>
              <a:t>1. De bekende marmeren beelden waren vroeger fel geschilderd. </a:t>
            </a:r>
            <a:br>
              <a:rPr lang="nl-NL" dirty="0">
                <a:highlight>
                  <a:srgbClr val="800000"/>
                </a:highlight>
              </a:rPr>
            </a:br>
            <a:endParaRPr lang="nl-NL" dirty="0">
              <a:highlight>
                <a:srgbClr val="800000"/>
              </a:highlight>
            </a:endParaRPr>
          </a:p>
        </p:txBody>
      </p:sp>
      <p:sp>
        <p:nvSpPr>
          <p:cNvPr id="3" name="Tijdelijke aanduiding voor inhoud 2">
            <a:extLst>
              <a:ext uri="{FF2B5EF4-FFF2-40B4-BE49-F238E27FC236}">
                <a16:creationId xmlns:a16="http://schemas.microsoft.com/office/drawing/2014/main" id="{873DE5D6-231E-40A2-8ED8-0264F7ED4EAF}"/>
              </a:ext>
            </a:extLst>
          </p:cNvPr>
          <p:cNvSpPr>
            <a:spLocks noGrp="1"/>
          </p:cNvSpPr>
          <p:nvPr>
            <p:ph idx="1"/>
          </p:nvPr>
        </p:nvSpPr>
        <p:spPr/>
        <p:txBody>
          <a:bodyPr/>
          <a:lstStyle/>
          <a:p>
            <a:endParaRPr lang="nl-NL"/>
          </a:p>
        </p:txBody>
      </p:sp>
      <p:pic>
        <p:nvPicPr>
          <p:cNvPr id="4" name="Picture 4" descr="Tijdvak 2 - hv123 - Lesmateriaal - Wikiwijs">
            <a:extLst>
              <a:ext uri="{FF2B5EF4-FFF2-40B4-BE49-F238E27FC236}">
                <a16:creationId xmlns:a16="http://schemas.microsoft.com/office/drawing/2014/main" id="{ED5D51C8-FABD-4BDA-943A-A4B32CF28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o zagen de marmerbeelden er echt uit in de klassieke oudheid -  Curioctopus.nl">
            <a:extLst>
              <a:ext uri="{FF2B5EF4-FFF2-40B4-BE49-F238E27FC236}">
                <a16:creationId xmlns:a16="http://schemas.microsoft.com/office/drawing/2014/main" id="{85A713EF-FA24-4451-9AE1-54E956450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1733550"/>
            <a:ext cx="693420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echniek 4: gekleurde tempels en beelden">
            <a:extLst>
              <a:ext uri="{FF2B5EF4-FFF2-40B4-BE49-F238E27FC236}">
                <a16:creationId xmlns:a16="http://schemas.microsoft.com/office/drawing/2014/main" id="{52B4EE8F-0649-4B7A-8B65-8B87DC012D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420" y="1935921"/>
            <a:ext cx="4206387" cy="439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56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2A39C-B80D-47DF-9535-90EC12ED0EFC}"/>
              </a:ext>
            </a:extLst>
          </p:cNvPr>
          <p:cNvSpPr>
            <a:spLocks noGrp="1"/>
          </p:cNvSpPr>
          <p:nvPr>
            <p:ph type="title"/>
          </p:nvPr>
        </p:nvSpPr>
        <p:spPr>
          <a:xfrm>
            <a:off x="1390045" y="0"/>
            <a:ext cx="10353761" cy="3012489"/>
          </a:xfrm>
        </p:spPr>
        <p:txBody>
          <a:bodyPr>
            <a:normAutofit/>
          </a:bodyPr>
          <a:lstStyle/>
          <a:p>
            <a:pPr marL="514350" indent="-514350">
              <a:buFont typeface="+mj-lt"/>
              <a:buAutoNum type="arabicPeriod"/>
            </a:pPr>
            <a:r>
              <a:rPr lang="nl-NL" dirty="0">
                <a:highlight>
                  <a:srgbClr val="800000"/>
                </a:highlight>
              </a:rPr>
              <a:t>De</a:t>
            </a:r>
          </a:p>
        </p:txBody>
      </p:sp>
      <p:pic>
        <p:nvPicPr>
          <p:cNvPr id="4" name="Picture 4" descr="Tijdvak 2 - hv123 - Lesmateriaal - Wikiwijs">
            <a:extLst>
              <a:ext uri="{FF2B5EF4-FFF2-40B4-BE49-F238E27FC236}">
                <a16:creationId xmlns:a16="http://schemas.microsoft.com/office/drawing/2014/main" id="{61D49F49-6C7A-4F1C-9FDE-EDD340BF4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815DD3A8-55B0-4827-A8D7-724C828FBAE2}"/>
              </a:ext>
            </a:extLst>
          </p:cNvPr>
          <p:cNvPicPr>
            <a:picLocks noChangeAspect="1"/>
          </p:cNvPicPr>
          <p:nvPr/>
        </p:nvPicPr>
        <p:blipFill rotWithShape="1">
          <a:blip r:embed="rId3"/>
          <a:srcRect l="27743" t="21359" r="29369" b="7314"/>
          <a:stretch/>
        </p:blipFill>
        <p:spPr>
          <a:xfrm>
            <a:off x="2286689" y="128550"/>
            <a:ext cx="6963842" cy="6514561"/>
          </a:xfrm>
          <a:prstGeom prst="rect">
            <a:avLst/>
          </a:prstGeom>
        </p:spPr>
      </p:pic>
      <p:pic>
        <p:nvPicPr>
          <p:cNvPr id="7" name="Afbeelding 6">
            <a:extLst>
              <a:ext uri="{FF2B5EF4-FFF2-40B4-BE49-F238E27FC236}">
                <a16:creationId xmlns:a16="http://schemas.microsoft.com/office/drawing/2014/main" id="{F61B3BA9-E6DB-4BD8-92A5-0841424B1F91}"/>
              </a:ext>
            </a:extLst>
          </p:cNvPr>
          <p:cNvPicPr>
            <a:picLocks noChangeAspect="1"/>
          </p:cNvPicPr>
          <p:nvPr/>
        </p:nvPicPr>
        <p:blipFill rotWithShape="1">
          <a:blip r:embed="rId3"/>
          <a:srcRect l="64006" t="84865" r="29369" b="7314"/>
          <a:stretch/>
        </p:blipFill>
        <p:spPr>
          <a:xfrm>
            <a:off x="2286689" y="3845512"/>
            <a:ext cx="654779" cy="735366"/>
          </a:xfrm>
          <a:prstGeom prst="rect">
            <a:avLst/>
          </a:prstGeom>
        </p:spPr>
      </p:pic>
    </p:spTree>
    <p:extLst>
      <p:ext uri="{BB962C8B-B14F-4D97-AF65-F5344CB8AC3E}">
        <p14:creationId xmlns:p14="http://schemas.microsoft.com/office/powerpoint/2010/main" val="544140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Damast</Template>
  <TotalTime>7568</TotalTime>
  <Words>962</Words>
  <Application>Microsoft Office PowerPoint</Application>
  <PresentationFormat>Breedbeeld</PresentationFormat>
  <Paragraphs>98</Paragraphs>
  <Slides>23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Bookman Old Style</vt:lpstr>
      <vt:lpstr>Calibri</vt:lpstr>
      <vt:lpstr>Rockwell</vt:lpstr>
      <vt:lpstr>Damask</vt:lpstr>
      <vt:lpstr>Hoofdstuk 3 De romeinen   havo/vwo 1</vt:lpstr>
      <vt:lpstr>De planning</vt:lpstr>
      <vt:lpstr>Wat weet je al?   Neem een lege bladzijde in jouw schrift.  Schrijf op wat je herkent in het filmpje </vt:lpstr>
      <vt:lpstr>Lesdoelen</vt:lpstr>
      <vt:lpstr>Hoofdstuk 3: De romeinen</vt:lpstr>
      <vt:lpstr>3 gekke en grappige feitjes over leven in de Romeinse stad</vt:lpstr>
      <vt:lpstr>De legende gaat dat Rome is gesticht door twee broers; Romulus en Remus. Deze zouden zijn opgevoed door wolven.</vt:lpstr>
      <vt:lpstr>1. De bekende marmeren beelden waren vroeger fel geschilderd.  </vt:lpstr>
      <vt:lpstr>De</vt:lpstr>
      <vt:lpstr>Les 1. Van stadstaat tot wereldrijk</vt:lpstr>
      <vt:lpstr>Stichting van Rome</vt:lpstr>
      <vt:lpstr>Van koninkrijk naar republiek</vt:lpstr>
      <vt:lpstr>Even herhalen</vt:lpstr>
      <vt:lpstr>PowerPoint-presentatie</vt:lpstr>
      <vt:lpstr>Belangrijk binnen het Romeinse Rijk</vt:lpstr>
      <vt:lpstr>Julius Caesar</vt:lpstr>
      <vt:lpstr>Van republiek  naar keizerrijk</vt:lpstr>
      <vt:lpstr>PowerPoint-presentatie</vt:lpstr>
      <vt:lpstr>Even herhalen</vt:lpstr>
      <vt:lpstr>De grieken als voorbeeld  (blz. 47)</vt:lpstr>
      <vt:lpstr>De grieken  als voorbeeld  </vt:lpstr>
      <vt:lpstr>Lesdoelen</vt:lpstr>
      <vt:lpstr>Controlevragen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Huiswerk voor donderdag 18 oktober  1 t/m 5 (blz. 86 &amp; 91)</dc:title>
  <dc:creator>Ferry van der Horst</dc:creator>
  <cp:lastModifiedBy>Ferry van der Horst</cp:lastModifiedBy>
  <cp:revision>65</cp:revision>
  <dcterms:created xsi:type="dcterms:W3CDTF">2021-11-17T09:12:02Z</dcterms:created>
  <dcterms:modified xsi:type="dcterms:W3CDTF">2022-11-20T19:42:15Z</dcterms:modified>
</cp:coreProperties>
</file>